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950" r:id="rId1"/>
  </p:sldMasterIdLst>
  <p:notesMasterIdLst>
    <p:notesMasterId r:id="rId53"/>
  </p:notesMasterIdLst>
  <p:sldIdLst>
    <p:sldId id="256" r:id="rId2"/>
    <p:sldId id="897" r:id="rId3"/>
    <p:sldId id="257" r:id="rId4"/>
    <p:sldId id="900" r:id="rId5"/>
    <p:sldId id="901" r:id="rId6"/>
    <p:sldId id="262" r:id="rId7"/>
    <p:sldId id="849" r:id="rId8"/>
    <p:sldId id="850" r:id="rId9"/>
    <p:sldId id="853" r:id="rId10"/>
    <p:sldId id="852" r:id="rId11"/>
    <p:sldId id="854" r:id="rId12"/>
    <p:sldId id="855" r:id="rId13"/>
    <p:sldId id="263" r:id="rId14"/>
    <p:sldId id="878" r:id="rId15"/>
    <p:sldId id="899" r:id="rId16"/>
    <p:sldId id="260" r:id="rId17"/>
    <p:sldId id="902" r:id="rId18"/>
    <p:sldId id="903" r:id="rId19"/>
    <p:sldId id="904" r:id="rId20"/>
    <p:sldId id="905" r:id="rId21"/>
    <p:sldId id="909" r:id="rId22"/>
    <p:sldId id="906" r:id="rId23"/>
    <p:sldId id="907" r:id="rId24"/>
    <p:sldId id="908" r:id="rId25"/>
    <p:sldId id="261" r:id="rId26"/>
    <p:sldId id="867" r:id="rId27"/>
    <p:sldId id="289" r:id="rId28"/>
    <p:sldId id="290" r:id="rId29"/>
    <p:sldId id="291" r:id="rId30"/>
    <p:sldId id="292" r:id="rId31"/>
    <p:sldId id="293" r:id="rId32"/>
    <p:sldId id="294" r:id="rId33"/>
    <p:sldId id="296" r:id="rId34"/>
    <p:sldId id="299" r:id="rId35"/>
    <p:sldId id="284" r:id="rId36"/>
    <p:sldId id="879" r:id="rId37"/>
    <p:sldId id="880" r:id="rId38"/>
    <p:sldId id="881" r:id="rId39"/>
    <p:sldId id="882" r:id="rId40"/>
    <p:sldId id="883" r:id="rId41"/>
    <p:sldId id="884" r:id="rId42"/>
    <p:sldId id="886" r:id="rId43"/>
    <p:sldId id="891" r:id="rId44"/>
    <p:sldId id="887" r:id="rId45"/>
    <p:sldId id="892" r:id="rId46"/>
    <p:sldId id="890" r:id="rId47"/>
    <p:sldId id="888" r:id="rId48"/>
    <p:sldId id="889" r:id="rId49"/>
    <p:sldId id="893" r:id="rId50"/>
    <p:sldId id="896" r:id="rId51"/>
    <p:sldId id="898" r:id="rId52"/>
  </p:sldIdLst>
  <p:sldSz cx="9144000" cy="6858000" type="screen4x3"/>
  <p:notesSz cx="7010400" cy="9296400"/>
  <p:embeddedFontLs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D3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70042" autoAdjust="0"/>
  </p:normalViewPr>
  <p:slideViewPr>
    <p:cSldViewPr snapToGrid="0" snapToObjects="1">
      <p:cViewPr varScale="1">
        <p:scale>
          <a:sx n="107" d="100"/>
          <a:sy n="107" d="100"/>
        </p:scale>
        <p:origin x="320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User\Dropbox\Level%20X%20customer%20Activity\B_W\Terametrix\customers\BAE\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THz measurement vs.  'Expected'</a:t>
            </a:r>
          </a:p>
        </c:rich>
      </c:tx>
      <c:layout>
        <c:manualLayout>
          <c:xMode val="edge"/>
          <c:yMode val="edge"/>
          <c:x val="0.20299607244026596"/>
          <c:y val="1.9837050567520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backward val="60"/>
            <c:dispRSqr val="0"/>
            <c:dispEq val="0"/>
          </c:trendline>
          <c:xVal>
            <c:numRef>
              <c:f>Sheet1!$J$34:$J$40</c:f>
              <c:numCache>
                <c:formatCode>General</c:formatCode>
                <c:ptCount val="7"/>
                <c:pt idx="0">
                  <c:v>69.5</c:v>
                </c:pt>
                <c:pt idx="1">
                  <c:v>124</c:v>
                </c:pt>
                <c:pt idx="2">
                  <c:v>159</c:v>
                </c:pt>
                <c:pt idx="3">
                  <c:v>224</c:v>
                </c:pt>
                <c:pt idx="4">
                  <c:v>291</c:v>
                </c:pt>
                <c:pt idx="5">
                  <c:v>289</c:v>
                </c:pt>
                <c:pt idx="6">
                  <c:v>324</c:v>
                </c:pt>
              </c:numCache>
            </c:numRef>
          </c:xVal>
          <c:yVal>
            <c:numRef>
              <c:f>Sheet1!$K$34:$K$40</c:f>
              <c:numCache>
                <c:formatCode>General</c:formatCode>
                <c:ptCount val="7"/>
                <c:pt idx="0">
                  <c:v>62.6</c:v>
                </c:pt>
                <c:pt idx="1">
                  <c:v>114</c:v>
                </c:pt>
                <c:pt idx="2">
                  <c:v>156.80000000000001</c:v>
                </c:pt>
                <c:pt idx="3">
                  <c:v>232.6</c:v>
                </c:pt>
                <c:pt idx="4">
                  <c:v>295.39999999999998</c:v>
                </c:pt>
                <c:pt idx="5">
                  <c:v>287.2</c:v>
                </c:pt>
                <c:pt idx="6">
                  <c:v>321</c:v>
                </c:pt>
              </c:numCache>
            </c:numRef>
          </c:yVal>
          <c:smooth val="0"/>
          <c:extLst>
            <c:ext xmlns:c16="http://schemas.microsoft.com/office/drawing/2014/chart" uri="{C3380CC4-5D6E-409C-BE32-E72D297353CC}">
              <c16:uniqueId val="{00000001-253E-4DB2-B20C-AE6D52C617A0}"/>
            </c:ext>
          </c:extLst>
        </c:ser>
        <c:dLbls>
          <c:showLegendKey val="0"/>
          <c:showVal val="0"/>
          <c:showCatName val="0"/>
          <c:showSerName val="0"/>
          <c:showPercent val="0"/>
          <c:showBubbleSize val="0"/>
        </c:dLbls>
        <c:axId val="517400320"/>
        <c:axId val="517405896"/>
      </c:scatterChart>
      <c:valAx>
        <c:axId val="517400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405896"/>
        <c:crosses val="autoZero"/>
        <c:crossBetween val="midCat"/>
      </c:valAx>
      <c:valAx>
        <c:axId val="51740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4003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142973D-6F5D-B042-BB87-239C475E4981}" type="datetimeFigureOut">
              <a:rPr lang="en-US" smtClean="0"/>
              <a:t>10/1/2021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5B84681-99C8-3F42-8615-8E96D30FEBDF}" type="slidenum">
              <a:rPr lang="en-US" smtClean="0"/>
              <a:t>‹#›</a:t>
            </a:fld>
            <a:endParaRPr lang="en-US" dirty="0"/>
          </a:p>
        </p:txBody>
      </p:sp>
    </p:spTree>
    <p:extLst>
      <p:ext uri="{BB962C8B-B14F-4D97-AF65-F5344CB8AC3E}">
        <p14:creationId xmlns:p14="http://schemas.microsoft.com/office/powerpoint/2010/main" val="568370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I'm Joe Buckley I'd like to talk to you about use of terahertz technology for measurement of coating and layer thickness</a:t>
            </a:r>
          </a:p>
          <a:p>
            <a:r>
              <a:rPr lang="en-GB" sz="1200" kern="1200" dirty="0">
                <a:solidFill>
                  <a:schemeClr val="tx1"/>
                </a:solidFill>
                <a:effectLst/>
                <a:latin typeface="+mn-lt"/>
                <a:ea typeface="+mn-ea"/>
                <a:cs typeface="+mn-cs"/>
              </a:rPr>
              <a:t>Baugh and </a:t>
            </a:r>
            <a:r>
              <a:rPr lang="en-GB" sz="1200" kern="1200" dirty="0" err="1">
                <a:solidFill>
                  <a:schemeClr val="tx1"/>
                </a:solidFill>
                <a:effectLst/>
                <a:latin typeface="+mn-lt"/>
                <a:ea typeface="+mn-ea"/>
                <a:cs typeface="+mn-cs"/>
              </a:rPr>
              <a:t>weedon</a:t>
            </a:r>
            <a:r>
              <a:rPr lang="en-GB" sz="1200" kern="1200" dirty="0">
                <a:solidFill>
                  <a:schemeClr val="tx1"/>
                </a:solidFill>
                <a:effectLst/>
                <a:latin typeface="+mn-lt"/>
                <a:ea typeface="+mn-ea"/>
                <a:cs typeface="+mn-cs"/>
              </a:rPr>
              <a:t> are responsible for worldwide NDT market promotion of the Terametrix equipment which is manufactured in Ann Arbor, MI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1</a:t>
            </a:fld>
            <a:endParaRPr lang="en-US" dirty="0"/>
          </a:p>
        </p:txBody>
      </p:sp>
    </p:spTree>
    <p:extLst>
      <p:ext uri="{BB962C8B-B14F-4D97-AF65-F5344CB8AC3E}">
        <p14:creationId xmlns:p14="http://schemas.microsoft.com/office/powerpoint/2010/main" val="2365503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terahertz waves pass through an interface between materials having different dielectric constants some of the energy is reflected. </a:t>
            </a:r>
          </a:p>
          <a:p>
            <a:r>
              <a:rPr lang="en-GB" sz="1200" kern="1200" dirty="0">
                <a:solidFill>
                  <a:schemeClr val="tx1"/>
                </a:solidFill>
                <a:effectLst/>
                <a:latin typeface="+mn-lt"/>
                <a:ea typeface="+mn-ea"/>
                <a:cs typeface="+mn-cs"/>
              </a:rPr>
              <a:t>We can measure the strength and timing of these reflections and we can then calculate the thickness of the material layers and assess whether or not they are intimately bonded,  we can thus detect voids and layer separations.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see here a typical A-scan presentation from the TeraMetrix equipment. You see a reflection in one phase at the top of the material and a reflection in the opposite phase at the lower side of the material. This is very similar (but not identical) to the presentation we would expect with ultrasound.</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14</a:t>
            </a:fld>
            <a:endParaRPr lang="en-US" dirty="0"/>
          </a:p>
        </p:txBody>
      </p:sp>
    </p:spTree>
    <p:extLst>
      <p:ext uri="{BB962C8B-B14F-4D97-AF65-F5344CB8AC3E}">
        <p14:creationId xmlns:p14="http://schemas.microsoft.com/office/powerpoint/2010/main" val="249024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terahertz waves pass through an interface between materials having different dielectric constants some of the energy is reflected. </a:t>
            </a:r>
          </a:p>
          <a:p>
            <a:r>
              <a:rPr lang="en-GB" sz="1200" kern="1200" dirty="0">
                <a:solidFill>
                  <a:schemeClr val="tx1"/>
                </a:solidFill>
                <a:effectLst/>
                <a:latin typeface="+mn-lt"/>
                <a:ea typeface="+mn-ea"/>
                <a:cs typeface="+mn-cs"/>
              </a:rPr>
              <a:t>We can measure the strength and timing of these reflections and we can then calculate the thickness of the material layers and assess whether or not they are intimately bonded,  we can thus detect voids and layer separations.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see here a typical A-scan presentation from the TeraMetrix equipment. You see a reflection in one phase at the top of the material and a reflection in the opposite phase at the lower side of the material. This is very similar (but not identical) to the presentation we would expect with ultrasound.</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15</a:t>
            </a:fld>
            <a:endParaRPr lang="en-US" dirty="0"/>
          </a:p>
        </p:txBody>
      </p:sp>
    </p:spTree>
    <p:extLst>
      <p:ext uri="{BB962C8B-B14F-4D97-AF65-F5344CB8AC3E}">
        <p14:creationId xmlns:p14="http://schemas.microsoft.com/office/powerpoint/2010/main" val="412151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THz radiation penetrates through most non conductive materials and can reveal imperfections such as voids, cracks, and variations in density.</a:t>
            </a:r>
          </a:p>
          <a:p>
            <a:r>
              <a:rPr lang="en-GB" sz="1200" kern="1200" dirty="0">
                <a:solidFill>
                  <a:schemeClr val="tx1"/>
                </a:solidFill>
                <a:effectLst/>
                <a:latin typeface="+mn-lt"/>
                <a:ea typeface="+mn-ea"/>
                <a:cs typeface="+mn-cs"/>
              </a:rPr>
              <a:t> A key advantage is that TeraHertz radiation is non-ionizing and involves no safety issues. </a:t>
            </a:r>
          </a:p>
          <a:p>
            <a:r>
              <a:rPr lang="en-GB" sz="1200" kern="1200" dirty="0">
                <a:solidFill>
                  <a:schemeClr val="tx1"/>
                </a:solidFill>
                <a:effectLst/>
                <a:latin typeface="+mn-lt"/>
                <a:ea typeface="+mn-ea"/>
                <a:cs typeface="+mn-cs"/>
              </a:rPr>
              <a:t>Some  examples of terahertz imaging applications include flaw detection of sprayed on foam insulation in applications such as the space programme</a:t>
            </a:r>
          </a:p>
          <a:p>
            <a:r>
              <a:rPr lang="en-GB" sz="1200" kern="1200" dirty="0">
                <a:solidFill>
                  <a:schemeClr val="tx1"/>
                </a:solidFill>
                <a:effectLst/>
                <a:latin typeface="+mn-lt"/>
                <a:ea typeface="+mn-ea"/>
                <a:cs typeface="+mn-cs"/>
              </a:rPr>
              <a:t>, Detection of threat objects in airline baggage - we're all familiar now with terahertz scanners that we walk through,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and measurement of complex multilayer coatings.  </a:t>
            </a:r>
          </a:p>
          <a:p>
            <a:r>
              <a:rPr lang="en-GB" sz="1200" kern="1200" dirty="0">
                <a:solidFill>
                  <a:schemeClr val="tx1"/>
                </a:solidFill>
                <a:effectLst/>
                <a:latin typeface="+mn-lt"/>
                <a:ea typeface="+mn-ea"/>
                <a:cs typeface="+mn-cs"/>
              </a:rPr>
              <a:t>This is especially where other techniques such as ultrasound are ineffective due to the nature of these coatings which may for example not transmit ultrasound very well.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16</a:t>
            </a:fld>
            <a:endParaRPr lang="en-US" dirty="0"/>
          </a:p>
        </p:txBody>
      </p:sp>
    </p:spTree>
    <p:extLst>
      <p:ext uri="{BB962C8B-B14F-4D97-AF65-F5344CB8AC3E}">
        <p14:creationId xmlns:p14="http://schemas.microsoft.com/office/powerpoint/2010/main" val="68216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Focussing is critical.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19</a:t>
            </a:fld>
            <a:endParaRPr lang="en-US" dirty="0"/>
          </a:p>
        </p:txBody>
      </p:sp>
    </p:spTree>
    <p:extLst>
      <p:ext uri="{BB962C8B-B14F-4D97-AF65-F5344CB8AC3E}">
        <p14:creationId xmlns:p14="http://schemas.microsoft.com/office/powerpoint/2010/main" val="253016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many applications of terahertz radiation and more being developed. </a:t>
            </a:r>
          </a:p>
          <a:p>
            <a:r>
              <a:rPr lang="en-GB" sz="1200" kern="1200" dirty="0">
                <a:solidFill>
                  <a:schemeClr val="tx1"/>
                </a:solidFill>
                <a:effectLst/>
                <a:latin typeface="+mn-lt"/>
                <a:ea typeface="+mn-ea"/>
                <a:cs typeface="+mn-cs"/>
              </a:rPr>
              <a:t>In industrial process control it's used to measure the thickness of non-conductive materials. </a:t>
            </a:r>
          </a:p>
          <a:p>
            <a:r>
              <a:rPr lang="en-GB" sz="1200" kern="1200" dirty="0">
                <a:solidFill>
                  <a:schemeClr val="tx1"/>
                </a:solidFill>
                <a:effectLst/>
                <a:latin typeface="+mn-lt"/>
                <a:ea typeface="+mn-ea"/>
                <a:cs typeface="+mn-cs"/>
              </a:rPr>
              <a:t>It can be used to correlate the strength of reflection to area density, for example in measuring the weight of paper. </a:t>
            </a:r>
          </a:p>
          <a:p>
            <a:r>
              <a:rPr lang="en-GB" sz="1200" kern="1200" dirty="0">
                <a:solidFill>
                  <a:schemeClr val="tx1"/>
                </a:solidFill>
                <a:effectLst/>
                <a:latin typeface="+mn-lt"/>
                <a:ea typeface="+mn-ea"/>
                <a:cs typeface="+mn-cs"/>
              </a:rPr>
              <a:t>It can be used to detect delaminations between layers. </a:t>
            </a:r>
          </a:p>
          <a:p>
            <a:r>
              <a:rPr lang="en-GB" sz="1200" kern="1200" dirty="0">
                <a:solidFill>
                  <a:schemeClr val="tx1"/>
                </a:solidFill>
                <a:effectLst/>
                <a:latin typeface="+mn-lt"/>
                <a:ea typeface="+mn-ea"/>
                <a:cs typeface="+mn-cs"/>
              </a:rPr>
              <a:t>In aerospace ndt it's being used to measure coating thickness and locate defects in high technology materials. </a:t>
            </a:r>
          </a:p>
          <a:p>
            <a:r>
              <a:rPr lang="en-GB" sz="1200" kern="1200" dirty="0">
                <a:solidFill>
                  <a:schemeClr val="tx1"/>
                </a:solidFill>
                <a:effectLst/>
                <a:latin typeface="+mn-lt"/>
                <a:ea typeface="+mn-ea"/>
                <a:cs typeface="+mn-cs"/>
              </a:rPr>
              <a:t>There are also many research applications of terahertz radiation such as spectroscopy (which we'll talk about a bit more later), various types of imaging, and it's also been used in a number of cultural heritage applications for example measuring multiple layers on paintings</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5B84681-99C8-3F42-8615-8E96D30FEBDF}" type="slidenum">
              <a:rPr lang="en-US" smtClean="0"/>
              <a:t>25</a:t>
            </a:fld>
            <a:endParaRPr lang="en-US" dirty="0"/>
          </a:p>
        </p:txBody>
      </p:sp>
    </p:spTree>
    <p:extLst>
      <p:ext uri="{BB962C8B-B14F-4D97-AF65-F5344CB8AC3E}">
        <p14:creationId xmlns:p14="http://schemas.microsoft.com/office/powerpoint/2010/main" val="315490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some key limitations with a terahertz system:  one of the obvious ones is they can only work on non conductive materials even carbon fibre is too conductive to see past the first couple of plies.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other important limitation of terahertz measurements is  limited thickness:</a:t>
            </a:r>
          </a:p>
          <a:p>
            <a:r>
              <a:rPr lang="en-GB" sz="1200" kern="1200" dirty="0">
                <a:solidFill>
                  <a:schemeClr val="tx1"/>
                </a:solidFill>
                <a:effectLst/>
                <a:latin typeface="+mn-lt"/>
                <a:ea typeface="+mn-ea"/>
                <a:cs typeface="+mn-cs"/>
              </a:rPr>
              <a:t>because we generate the time delay for the received signal using a combination of an adjustable optical delay and a rotating mirror the A-scan length is limited. </a:t>
            </a:r>
          </a:p>
          <a:p>
            <a:r>
              <a:rPr lang="en-GB" sz="1200" kern="1200" dirty="0">
                <a:solidFill>
                  <a:schemeClr val="tx1"/>
                </a:solidFill>
                <a:effectLst/>
                <a:latin typeface="+mn-lt"/>
                <a:ea typeface="+mn-ea"/>
                <a:cs typeface="+mn-cs"/>
              </a:rPr>
              <a:t>Typically with the 1 kHz PRF /  160 picoseconds unit the maximum reflection range is around 17 millimetres in a typical plastic,  so allowing for some position error if we need to measure the front face and the rear space the maximum practical thickness is around 13mm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can of course shift the zero point as long as not seeing the front face is okay but this would require very stable physical positioning to make any measurements.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100 Hertz PRF unit can be specified with up to 700 picoseconds A-scan length this corresponds to around 75 millimetres in plastic.</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26</a:t>
            </a:fld>
            <a:endParaRPr lang="en-US" dirty="0"/>
          </a:p>
        </p:txBody>
      </p:sp>
    </p:spTree>
    <p:extLst>
      <p:ext uri="{BB962C8B-B14F-4D97-AF65-F5344CB8AC3E}">
        <p14:creationId xmlns:p14="http://schemas.microsoft.com/office/powerpoint/2010/main" val="76095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Approx</a:t>
            </a:r>
            <a:r>
              <a:rPr lang="en-GB" dirty="0"/>
              <a:t> 70um coating, measurable, although relatively hard to separate peaks when paint gets much thinner.  </a:t>
            </a:r>
          </a:p>
        </p:txBody>
      </p:sp>
      <p:sp>
        <p:nvSpPr>
          <p:cNvPr id="4" name="Slide Number Placeholder 3"/>
          <p:cNvSpPr>
            <a:spLocks noGrp="1"/>
          </p:cNvSpPr>
          <p:nvPr>
            <p:ph type="sldNum" sz="quarter" idx="5"/>
          </p:nvPr>
        </p:nvSpPr>
        <p:spPr/>
        <p:txBody>
          <a:bodyPr/>
          <a:lstStyle/>
          <a:p>
            <a:fld id="{55B84681-99C8-3F42-8615-8E96D30FEBDF}" type="slidenum">
              <a:rPr lang="en-US" smtClean="0"/>
              <a:t>37</a:t>
            </a:fld>
            <a:endParaRPr lang="en-US" dirty="0"/>
          </a:p>
        </p:txBody>
      </p:sp>
    </p:spTree>
    <p:extLst>
      <p:ext uri="{BB962C8B-B14F-4D97-AF65-F5344CB8AC3E}">
        <p14:creationId xmlns:p14="http://schemas.microsoft.com/office/powerpoint/2010/main" val="72244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much stronger reflection from metal, and ‘repeat echo’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38</a:t>
            </a:fld>
            <a:endParaRPr lang="en-US" dirty="0"/>
          </a:p>
        </p:txBody>
      </p:sp>
    </p:spTree>
    <p:extLst>
      <p:ext uri="{BB962C8B-B14F-4D97-AF65-F5344CB8AC3E}">
        <p14:creationId xmlns:p14="http://schemas.microsoft.com/office/powerpoint/2010/main" val="262658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dielectric constant – much stronger reflection at surface.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39</a:t>
            </a:fld>
            <a:endParaRPr lang="en-US" dirty="0"/>
          </a:p>
        </p:txBody>
      </p:sp>
    </p:spTree>
    <p:extLst>
      <p:ext uri="{BB962C8B-B14F-4D97-AF65-F5344CB8AC3E}">
        <p14:creationId xmlns:p14="http://schemas.microsoft.com/office/powerpoint/2010/main" val="118297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Because the resin layer was relatively thin, it was not possible to separate this from the paint layer – what we measure is essentially the sum of both. If the paint and resin layers were  both thicker it should be possible to separate them. </a:t>
            </a:r>
          </a:p>
        </p:txBody>
      </p:sp>
      <p:sp>
        <p:nvSpPr>
          <p:cNvPr id="4" name="Slide Number Placeholder 3"/>
          <p:cNvSpPr>
            <a:spLocks noGrp="1"/>
          </p:cNvSpPr>
          <p:nvPr>
            <p:ph type="sldNum" sz="quarter" idx="5"/>
          </p:nvPr>
        </p:nvSpPr>
        <p:spPr/>
        <p:txBody>
          <a:bodyPr/>
          <a:lstStyle/>
          <a:p>
            <a:fld id="{55B84681-99C8-3F42-8615-8E96D30FEBDF}" type="slidenum">
              <a:rPr lang="en-US" smtClean="0"/>
              <a:t>41</a:t>
            </a:fld>
            <a:endParaRPr lang="en-US" dirty="0"/>
          </a:p>
        </p:txBody>
      </p:sp>
    </p:spTree>
    <p:extLst>
      <p:ext uri="{BB962C8B-B14F-4D97-AF65-F5344CB8AC3E}">
        <p14:creationId xmlns:p14="http://schemas.microsoft.com/office/powerpoint/2010/main" val="266849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Terahertz )Million </a:t>
            </a:r>
            <a:r>
              <a:rPr lang="en-GB" sz="1200" kern="1200" dirty="0" err="1">
                <a:solidFill>
                  <a:schemeClr val="tx1"/>
                </a:solidFill>
                <a:effectLst/>
                <a:latin typeface="+mn-lt"/>
                <a:ea typeface="+mn-ea"/>
                <a:cs typeface="+mn-cs"/>
              </a:rPr>
              <a:t>MegaHertz</a:t>
            </a:r>
            <a:r>
              <a:rPr lang="en-GB" sz="1200" kern="1200" dirty="0">
                <a:solidFill>
                  <a:schemeClr val="tx1"/>
                </a:solidFill>
                <a:effectLst/>
                <a:latin typeface="+mn-lt"/>
                <a:ea typeface="+mn-ea"/>
                <a:cs typeface="+mn-cs"/>
              </a:rPr>
              <a:t>) radiation is in the part of the electromagnetic spectrum which lies between microwaves and the far infrared, this region has historically been difficult to investigate because the frequencies are too high for electronic methods and wavelengths too long for optical methods, It's Therefore been known as the ‘TeraHertz gap’</a:t>
            </a:r>
          </a:p>
          <a:p>
            <a:r>
              <a:rPr lang="en-GB"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involves frequencies ranging from approximately 100 GHz up to 10 TeraHertz which corresponds to wavelengths in free space from 3mm down to about 30 microns.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NDT  we are normally talking about frequencies around 100 GHz  up to one or two TeraHertz, and this represents wavelengths comparable to those we are used to dealing with for ultrasound,  giving us inspection resolutions that are useful for real world problems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3</a:t>
            </a:fld>
            <a:endParaRPr lang="en-US" dirty="0"/>
          </a:p>
        </p:txBody>
      </p:sp>
    </p:spTree>
    <p:extLst>
      <p:ext uri="{BB962C8B-B14F-4D97-AF65-F5344CB8AC3E}">
        <p14:creationId xmlns:p14="http://schemas.microsoft.com/office/powerpoint/2010/main" val="85901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Terahertz radiation is in the part of the electromagnetic spectrum which lies between microwaves and the far infrared, this region has historically been difficult to investigate because the frequencies are too high for electronic methods and wavelengths too long for optical methods, It's Therefore been known as the ‘TeraHertz gap’</a:t>
            </a:r>
          </a:p>
          <a:p>
            <a:r>
              <a:rPr lang="en-GB"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involves frequencies ranging from approximately 100 GHz up to 10 TeraHertz which corresponds to wavelengths in free space from 3mm down to about 30 microns.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NDT  we are normally talking about frequencies around 100 GHz  up to one or two TeraHertz, and this represents wavelengths comparable to those we are used to dealing with for ultrasound,  giving us inspection resolutions that are useful for real world problems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4</a:t>
            </a:fld>
            <a:endParaRPr lang="en-US" dirty="0"/>
          </a:p>
        </p:txBody>
      </p:sp>
    </p:spTree>
    <p:extLst>
      <p:ext uri="{BB962C8B-B14F-4D97-AF65-F5344CB8AC3E}">
        <p14:creationId xmlns:p14="http://schemas.microsoft.com/office/powerpoint/2010/main" val="136787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THz radiation penetrates through most non conductive materials and can reveal imperfections such as voids, cracks, and variations in density.</a:t>
            </a:r>
          </a:p>
          <a:p>
            <a:r>
              <a:rPr lang="en-GB" sz="1200" kern="1200" dirty="0">
                <a:solidFill>
                  <a:schemeClr val="tx1"/>
                </a:solidFill>
                <a:effectLst/>
                <a:latin typeface="+mn-lt"/>
                <a:ea typeface="+mn-ea"/>
                <a:cs typeface="+mn-cs"/>
              </a:rPr>
              <a:t> A key advantage is that TeraHertz radiation is non-ionizing and involves no safety issues. </a:t>
            </a:r>
          </a:p>
          <a:p>
            <a:r>
              <a:rPr lang="en-GB" sz="1200" kern="1200" dirty="0">
                <a:solidFill>
                  <a:schemeClr val="tx1"/>
                </a:solidFill>
                <a:effectLst/>
                <a:latin typeface="+mn-lt"/>
                <a:ea typeface="+mn-ea"/>
                <a:cs typeface="+mn-cs"/>
              </a:rPr>
              <a:t>Some  examples of terahertz imaging applications include flaw detection of sprayed on foam insulation in applications such as the space programme</a:t>
            </a:r>
          </a:p>
          <a:p>
            <a:r>
              <a:rPr lang="en-GB" sz="1200" kern="1200" dirty="0">
                <a:solidFill>
                  <a:schemeClr val="tx1"/>
                </a:solidFill>
                <a:effectLst/>
                <a:latin typeface="+mn-lt"/>
                <a:ea typeface="+mn-ea"/>
                <a:cs typeface="+mn-cs"/>
              </a:rPr>
              <a:t>, Detection of threat objects in airline baggage - we're all familiar now with terahertz scanners that we walk through,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and measurement of complex multilayer coatings.  </a:t>
            </a:r>
          </a:p>
          <a:p>
            <a:r>
              <a:rPr lang="en-GB" sz="1200" kern="1200" dirty="0">
                <a:solidFill>
                  <a:schemeClr val="tx1"/>
                </a:solidFill>
                <a:effectLst/>
                <a:latin typeface="+mn-lt"/>
                <a:ea typeface="+mn-ea"/>
                <a:cs typeface="+mn-cs"/>
              </a:rPr>
              <a:t>This is especially where other techniques such as ultrasound are ineffective due to the nature of these coatings which may for example not transmit ultrasound very well.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5</a:t>
            </a:fld>
            <a:endParaRPr lang="en-US" dirty="0"/>
          </a:p>
        </p:txBody>
      </p:sp>
    </p:spTree>
    <p:extLst>
      <p:ext uri="{BB962C8B-B14F-4D97-AF65-F5344CB8AC3E}">
        <p14:creationId xmlns:p14="http://schemas.microsoft.com/office/powerpoint/2010/main" val="154539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do we generate the terahertz radiation? </a:t>
            </a:r>
          </a:p>
          <a:p>
            <a:r>
              <a:rPr lang="en-GB" sz="1200" kern="1200" dirty="0">
                <a:solidFill>
                  <a:schemeClr val="tx1"/>
                </a:solidFill>
                <a:effectLst/>
                <a:latin typeface="+mn-lt"/>
                <a:ea typeface="+mn-ea"/>
                <a:cs typeface="+mn-cs"/>
              </a:rPr>
              <a:t>We can put an electrical bias across a very specialised photoconductive antenna and when we hit this with a very short laser light pulse it will conduct giving a short radiation burst. </a:t>
            </a:r>
          </a:p>
          <a:p>
            <a:r>
              <a:rPr lang="en-GB" sz="1200" kern="1200" dirty="0">
                <a:solidFill>
                  <a:schemeClr val="tx1"/>
                </a:solidFill>
                <a:effectLst/>
                <a:latin typeface="+mn-lt"/>
                <a:ea typeface="+mn-ea"/>
                <a:cs typeface="+mn-cs"/>
              </a:rPr>
              <a:t>This transmitter can be packaged like a standard telecom component to make the equipment reliable and robust which of course is important in practical NDT applications.</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6</a:t>
            </a:fld>
            <a:endParaRPr lang="en-US" dirty="0"/>
          </a:p>
        </p:txBody>
      </p:sp>
    </p:spTree>
    <p:extLst>
      <p:ext uri="{BB962C8B-B14F-4D97-AF65-F5344CB8AC3E}">
        <p14:creationId xmlns:p14="http://schemas.microsoft.com/office/powerpoint/2010/main" val="305744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Hit it with a laser beam, it conducts, emits a burst of </a:t>
            </a:r>
            <a:r>
              <a:rPr lang="en-GB" dirty="0" err="1"/>
              <a:t>Thz</a:t>
            </a:r>
            <a:r>
              <a:rPr lang="en-GB" dirty="0"/>
              <a:t> energy. </a:t>
            </a:r>
          </a:p>
          <a:p>
            <a:endParaRPr lang="en-GB" dirty="0"/>
          </a:p>
        </p:txBody>
      </p:sp>
      <p:sp>
        <p:nvSpPr>
          <p:cNvPr id="4" name="Slide Number Placeholder 3"/>
          <p:cNvSpPr>
            <a:spLocks noGrp="1"/>
          </p:cNvSpPr>
          <p:nvPr>
            <p:ph type="sldNum" sz="quarter" idx="5"/>
          </p:nvPr>
        </p:nvSpPr>
        <p:spPr/>
        <p:txBody>
          <a:bodyPr/>
          <a:lstStyle/>
          <a:p>
            <a:fld id="{CF74D22A-A26D-4C38-B8DA-FECF0CEC4FF3}" type="slidenum">
              <a:rPr lang="en-GB" smtClean="0"/>
              <a:t>7</a:t>
            </a:fld>
            <a:endParaRPr lang="en-GB"/>
          </a:p>
        </p:txBody>
      </p:sp>
    </p:spTree>
    <p:extLst>
      <p:ext uri="{BB962C8B-B14F-4D97-AF65-F5344CB8AC3E}">
        <p14:creationId xmlns:p14="http://schemas.microsoft.com/office/powerpoint/2010/main" val="276023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8525" eaLnBrk="0" hangingPunct="0">
              <a:defRPr sz="2000" b="1">
                <a:solidFill>
                  <a:srgbClr val="66FF33"/>
                </a:solidFill>
                <a:latin typeface="Lucida Sans" charset="0"/>
                <a:ea typeface="MS PGothic" charset="0"/>
                <a:cs typeface="MS PGothic" charset="0"/>
              </a:defRPr>
            </a:lvl1pPr>
            <a:lvl2pPr marL="742950" indent="-285750" defTabSz="898525" eaLnBrk="0" hangingPunct="0">
              <a:defRPr sz="2000" b="1">
                <a:solidFill>
                  <a:srgbClr val="66FF33"/>
                </a:solidFill>
                <a:latin typeface="Lucida Sans" charset="0"/>
                <a:ea typeface="MS PGothic" charset="0"/>
                <a:cs typeface="MS PGothic" charset="0"/>
              </a:defRPr>
            </a:lvl2pPr>
            <a:lvl3pPr marL="1143000" indent="-228600" defTabSz="898525" eaLnBrk="0" hangingPunct="0">
              <a:defRPr sz="2000" b="1">
                <a:solidFill>
                  <a:srgbClr val="66FF33"/>
                </a:solidFill>
                <a:latin typeface="Lucida Sans" charset="0"/>
                <a:ea typeface="MS PGothic" charset="0"/>
                <a:cs typeface="MS PGothic" charset="0"/>
              </a:defRPr>
            </a:lvl3pPr>
            <a:lvl4pPr marL="1600200" indent="-228600" defTabSz="898525" eaLnBrk="0" hangingPunct="0">
              <a:defRPr sz="2000" b="1">
                <a:solidFill>
                  <a:srgbClr val="66FF33"/>
                </a:solidFill>
                <a:latin typeface="Lucida Sans" charset="0"/>
                <a:ea typeface="MS PGothic" charset="0"/>
                <a:cs typeface="MS PGothic" charset="0"/>
              </a:defRPr>
            </a:lvl4pPr>
            <a:lvl5pPr marL="2057400" indent="-228600" defTabSz="898525" eaLnBrk="0" hangingPunct="0">
              <a:defRPr sz="2000" b="1">
                <a:solidFill>
                  <a:srgbClr val="66FF33"/>
                </a:solidFill>
                <a:latin typeface="Lucida Sans" charset="0"/>
                <a:ea typeface="MS PGothic" charset="0"/>
                <a:cs typeface="MS PGothic" charset="0"/>
              </a:defRPr>
            </a:lvl5pPr>
            <a:lvl6pPr marL="2514600" indent="-228600" defTabSz="898525"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defTabSz="898525"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defTabSz="898525"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defTabSz="898525"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r" defTabSz="898525" rtl="0" eaLnBrk="1" fontAlgn="auto" latinLnBrk="0" hangingPunct="1">
              <a:lnSpc>
                <a:spcPct val="100000"/>
              </a:lnSpc>
              <a:spcBef>
                <a:spcPts val="0"/>
              </a:spcBef>
              <a:spcAft>
                <a:spcPts val="0"/>
              </a:spcAft>
              <a:buClrTx/>
              <a:buSzTx/>
              <a:buFontTx/>
              <a:buNone/>
              <a:tabLst/>
              <a:defRPr/>
            </a:pPr>
            <a:fld id="{C2351408-840E-7C4B-9350-AAC1A9692738}"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charset="0"/>
                <a:cs typeface="ＭＳ Ｐゴシック" charset="0"/>
              </a:rPr>
              <a:pPr marL="0" marR="0" lvl="0" indent="0" algn="r" defTabSz="89852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ＭＳ Ｐゴシック"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Calibri" panose="020F0502020204030204" pitchFamily="34" charset="0"/>
              <a:ea typeface="MS PGothic" charset="0"/>
            </a:endParaRPr>
          </a:p>
        </p:txBody>
      </p:sp>
    </p:spTree>
    <p:extLst>
      <p:ext uri="{BB962C8B-B14F-4D97-AF65-F5344CB8AC3E}">
        <p14:creationId xmlns:p14="http://schemas.microsoft.com/office/powerpoint/2010/main" val="367245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eaLnBrk="0" hangingPunct="0">
              <a:defRPr sz="2000" b="1">
                <a:solidFill>
                  <a:srgbClr val="66FF33"/>
                </a:solidFill>
                <a:latin typeface="Lucida Sans" charset="0"/>
                <a:ea typeface="MS PGothic" charset="0"/>
                <a:cs typeface="MS PGothic" charset="0"/>
              </a:defRPr>
            </a:lvl1pPr>
            <a:lvl2pPr marL="742950" indent="-285750" defTabSz="909638" eaLnBrk="0" hangingPunct="0">
              <a:defRPr sz="2000" b="1">
                <a:solidFill>
                  <a:srgbClr val="66FF33"/>
                </a:solidFill>
                <a:latin typeface="Lucida Sans" charset="0"/>
                <a:ea typeface="MS PGothic" charset="0"/>
                <a:cs typeface="MS PGothic" charset="0"/>
              </a:defRPr>
            </a:lvl2pPr>
            <a:lvl3pPr marL="1143000" indent="-228600" defTabSz="909638" eaLnBrk="0" hangingPunct="0">
              <a:defRPr sz="2000" b="1">
                <a:solidFill>
                  <a:srgbClr val="66FF33"/>
                </a:solidFill>
                <a:latin typeface="Lucida Sans" charset="0"/>
                <a:ea typeface="MS PGothic" charset="0"/>
                <a:cs typeface="MS PGothic" charset="0"/>
              </a:defRPr>
            </a:lvl3pPr>
            <a:lvl4pPr marL="1600200" indent="-228600" defTabSz="909638" eaLnBrk="0" hangingPunct="0">
              <a:defRPr sz="2000" b="1">
                <a:solidFill>
                  <a:srgbClr val="66FF33"/>
                </a:solidFill>
                <a:latin typeface="Lucida Sans" charset="0"/>
                <a:ea typeface="MS PGothic" charset="0"/>
                <a:cs typeface="MS PGothic" charset="0"/>
              </a:defRPr>
            </a:lvl4pPr>
            <a:lvl5pPr marL="2057400" indent="-228600" defTabSz="909638" eaLnBrk="0" hangingPunct="0">
              <a:defRPr sz="2000" b="1">
                <a:solidFill>
                  <a:srgbClr val="66FF33"/>
                </a:solidFill>
                <a:latin typeface="Lucida Sans" charset="0"/>
                <a:ea typeface="MS PGothic" charset="0"/>
                <a:cs typeface="MS PGothic" charset="0"/>
              </a:defRPr>
            </a:lvl5pPr>
            <a:lvl6pPr marL="2514600" indent="-228600" defTabSz="909638"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defTabSz="909638"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defTabSz="909638"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defTabSz="909638"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52DB78DB-AC25-564F-B5FB-B5DBA424BC3C}"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charset="0"/>
              </a:rPr>
              <a:pPr marL="0" marR="0" lvl="0" indent="0" algn="r" defTabSz="90963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charset="0"/>
            </a:endParaRPr>
          </a:p>
        </p:txBody>
      </p:sp>
      <p:sp>
        <p:nvSpPr>
          <p:cNvPr id="31746" name="Rectangle 2"/>
          <p:cNvSpPr>
            <a:spLocks noGrp="1" noRot="1" noChangeAspect="1" noChangeArrowheads="1" noTextEdit="1"/>
          </p:cNvSpPr>
          <p:nvPr>
            <p:ph type="sldImg"/>
          </p:nvPr>
        </p:nvSpPr>
        <p:spPr>
          <a:xfrm>
            <a:off x="922338" y="646113"/>
            <a:ext cx="5013325" cy="3760787"/>
          </a:xfrm>
          <a:ln/>
        </p:spPr>
      </p:sp>
      <p:sp>
        <p:nvSpPr>
          <p:cNvPr id="31747" name="Rectangle 3"/>
          <p:cNvSpPr>
            <a:spLocks noGrp="1" noChangeArrowheads="1"/>
          </p:cNvSpPr>
          <p:nvPr>
            <p:ph type="body" idx="1"/>
          </p:nvPr>
        </p:nvSpPr>
        <p:spPr>
          <a:xfrm>
            <a:off x="914400" y="4560888"/>
            <a:ext cx="5029200" cy="39497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panose="020F0502020204030204" pitchFamily="34" charset="0"/>
              <a:ea typeface="MS PGothic" charset="0"/>
            </a:endParaRPr>
          </a:p>
        </p:txBody>
      </p:sp>
    </p:spTree>
    <p:extLst>
      <p:ext uri="{BB962C8B-B14F-4D97-AF65-F5344CB8AC3E}">
        <p14:creationId xmlns:p14="http://schemas.microsoft.com/office/powerpoint/2010/main" val="75046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shows a typical spectrum from a single laser pulse:  we can see there is energy extending up to around two terahertz. </a:t>
            </a:r>
          </a:p>
          <a:p>
            <a:r>
              <a:rPr lang="en-GB" sz="1200" kern="1200" dirty="0">
                <a:solidFill>
                  <a:schemeClr val="tx1"/>
                </a:solidFill>
                <a:effectLst/>
                <a:latin typeface="+mn-lt"/>
                <a:ea typeface="+mn-ea"/>
                <a:cs typeface="+mn-cs"/>
              </a:rPr>
              <a:t>N.B. we will also see absorption lines on the Fourier transform these correspond to water vapour in the air </a:t>
            </a:r>
          </a:p>
          <a:p>
            <a:endParaRPr lang="en-GB" dirty="0"/>
          </a:p>
        </p:txBody>
      </p:sp>
      <p:sp>
        <p:nvSpPr>
          <p:cNvPr id="4" name="Slide Number Placeholder 3"/>
          <p:cNvSpPr>
            <a:spLocks noGrp="1"/>
          </p:cNvSpPr>
          <p:nvPr>
            <p:ph type="sldNum" sz="quarter" idx="5"/>
          </p:nvPr>
        </p:nvSpPr>
        <p:spPr/>
        <p:txBody>
          <a:bodyPr/>
          <a:lstStyle/>
          <a:p>
            <a:fld id="{55B84681-99C8-3F42-8615-8E96D30FEBDF}" type="slidenum">
              <a:rPr lang="en-US" smtClean="0"/>
              <a:t>13</a:t>
            </a:fld>
            <a:endParaRPr lang="en-US" dirty="0"/>
          </a:p>
        </p:txBody>
      </p:sp>
    </p:spTree>
    <p:extLst>
      <p:ext uri="{BB962C8B-B14F-4D97-AF65-F5344CB8AC3E}">
        <p14:creationId xmlns:p14="http://schemas.microsoft.com/office/powerpoint/2010/main" val="161207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lvl1pPr>
              <a:defRPr sz="1100"/>
            </a:lvl1pPr>
          </a:lstStyle>
          <a:p>
            <a:r>
              <a:rPr lang="en-GB"/>
              <a:t>Terahertz technology for coating measurement on composite materials</a:t>
            </a:r>
            <a:endParaRPr lang="en-US" dirty="0"/>
          </a:p>
        </p:txBody>
      </p:sp>
      <p:sp>
        <p:nvSpPr>
          <p:cNvPr id="6" name="Slide Number Placeholder 5"/>
          <p:cNvSpPr>
            <a:spLocks noGrp="1"/>
          </p:cNvSpPr>
          <p:nvPr>
            <p:ph type="sldNum" sz="quarter" idx="12"/>
          </p:nvPr>
        </p:nvSpPr>
        <p:spPr>
          <a:xfrm>
            <a:off x="8634721" y="5831455"/>
            <a:ext cx="271658" cy="203583"/>
          </a:xfrm>
        </p:spPr>
        <p:txBody>
          <a:bodyPr/>
          <a:lstStyle>
            <a:lvl1pPr>
              <a:defRPr sz="1050"/>
            </a:lvl1p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z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53EA-72A6-4844-8A52-5E31B3E07E0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ED011589-6950-4BDE-9E6C-A87CF68CDB2D}"/>
              </a:ext>
            </a:extLst>
          </p:cNvPr>
          <p:cNvSpPr>
            <a:spLocks noGrp="1"/>
          </p:cNvSpPr>
          <p:nvPr>
            <p:ph type="body" sz="quarter" idx="10"/>
          </p:nvPr>
        </p:nvSpPr>
        <p:spPr>
          <a:xfrm>
            <a:off x="628650" y="2133600"/>
            <a:ext cx="737235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73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8EC5-BE4F-40E1-A953-35C2FA2B90E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1491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i="0" baseline="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8172163" y="1834933"/>
            <a:ext cx="1150189" cy="365760"/>
          </a:xfrm>
          <a:prstGeom prst="rect">
            <a:avLst/>
          </a:prstGeom>
        </p:spPr>
        <p:txBody>
          <a:bodyPr/>
          <a:lstStyle>
            <a:lvl1pPr>
              <a:defRPr sz="1000"/>
            </a:lvl1pPr>
          </a:lstStyle>
          <a:p>
            <a:endParaRPr lang="en-US" dirty="0"/>
          </a:p>
        </p:txBody>
      </p:sp>
      <p:sp>
        <p:nvSpPr>
          <p:cNvPr id="5" name="Footer Placeholder 4"/>
          <p:cNvSpPr>
            <a:spLocks noGrp="1"/>
          </p:cNvSpPr>
          <p:nvPr>
            <p:ph type="ftr" sz="quarter" idx="11"/>
          </p:nvPr>
        </p:nvSpPr>
        <p:spPr>
          <a:xfrm rot="16200000">
            <a:off x="7417257" y="3879107"/>
            <a:ext cx="2706587" cy="365760"/>
          </a:xfrm>
          <a:prstGeom prst="rect">
            <a:avLst/>
          </a:prstGeom>
        </p:spPr>
        <p:txBody>
          <a:bodyPr/>
          <a:lstStyle>
            <a:lvl1pPr>
              <a:defRPr sz="1100">
                <a:solidFill>
                  <a:schemeClr val="bg2"/>
                </a:solidFill>
              </a:defRPr>
            </a:lvl1pPr>
          </a:lstStyle>
          <a:p>
            <a:r>
              <a:rPr lang="en-GB"/>
              <a:t>Terahertz technology for coating measurement on composite materials</a:t>
            </a:r>
            <a:endParaRPr lang="en-US" dirty="0"/>
          </a:p>
        </p:txBody>
      </p:sp>
      <p:sp>
        <p:nvSpPr>
          <p:cNvPr id="6" name="Slide Number Placeholder 5"/>
          <p:cNvSpPr>
            <a:spLocks noGrp="1"/>
          </p:cNvSpPr>
          <p:nvPr>
            <p:ph type="sldNum" sz="quarter" idx="12"/>
          </p:nvPr>
        </p:nvSpPr>
        <p:spPr>
          <a:xfrm>
            <a:off x="8643264" y="5796950"/>
            <a:ext cx="249903" cy="239623"/>
          </a:xfrm>
        </p:spPr>
        <p:txBody>
          <a:bodyPr/>
          <a:lstStyle>
            <a:lvl1pPr>
              <a:defRPr sz="1200"/>
            </a:lvl1pPr>
          </a:lstStyle>
          <a:p>
            <a:fld id="{6E2D2B3B-882E-40F3-A32F-6DD516915044}" type="slidenum">
              <a:rPr lang="en-US" smtClean="0"/>
              <a:pPr/>
              <a:t>‹#›</a:t>
            </a:fld>
            <a:endParaRPr lang="en-US" dirty="0"/>
          </a:p>
        </p:txBody>
      </p:sp>
      <p:sp>
        <p:nvSpPr>
          <p:cNvPr id="7" name="TextBox 6">
            <a:extLst>
              <a:ext uri="{FF2B5EF4-FFF2-40B4-BE49-F238E27FC236}">
                <a16:creationId xmlns:a16="http://schemas.microsoft.com/office/drawing/2014/main" id="{F49CAC84-594B-411E-A26F-17F2889BF637}"/>
              </a:ext>
            </a:extLst>
          </p:cNvPr>
          <p:cNvSpPr txBox="1"/>
          <p:nvPr userDrawn="1"/>
        </p:nvSpPr>
        <p:spPr>
          <a:xfrm rot="16200000">
            <a:off x="7992446" y="458831"/>
            <a:ext cx="1509623" cy="276999"/>
          </a:xfrm>
          <a:prstGeom prst="rect">
            <a:avLst/>
          </a:prstGeom>
          <a:noFill/>
        </p:spPr>
        <p:txBody>
          <a:bodyPr wrap="square" rtlCol="0">
            <a:spAutoFit/>
          </a:bodyPr>
          <a:lstStyle/>
          <a:p>
            <a:r>
              <a:rPr lang="en-GB" sz="1200" dirty="0">
                <a:solidFill>
                  <a:schemeClr val="bg2"/>
                </a:solidFill>
              </a:rPr>
              <a:t>Bw-nde.com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r>
              <a:rPr lang="en-GB"/>
              <a:t>Terahertz technology for coating measurement on composite materials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1833" y="-9729"/>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634637" y="5820674"/>
            <a:ext cx="293035" cy="187864"/>
          </a:xfrm>
          <a:prstGeom prst="bracketPair">
            <a:avLst>
              <a:gd name="adj" fmla="val 17949"/>
            </a:avLst>
          </a:prstGeom>
          <a:ln w="19050">
            <a:solidFill>
              <a:srgbClr val="FFFFFF"/>
            </a:solidFill>
          </a:ln>
        </p:spPr>
        <p:txBody>
          <a:bodyPr vert="horz" lIns="0" tIns="0" rIns="0" bIns="0" rtlCol="0" anchor="ctr"/>
          <a:lstStyle>
            <a:lvl1pPr algn="ctr">
              <a:defRPr sz="1400">
                <a:solidFill>
                  <a:srgbClr val="FFFFFF"/>
                </a:solidFill>
              </a:defRPr>
            </a:lvl1pPr>
          </a:lstStyle>
          <a:p>
            <a:fld id="{6E2D2B3B-882E-40F3-A32F-6DD516915044}" type="slidenum">
              <a:rPr lang="en-US" smtClean="0"/>
              <a:pPr/>
              <a:t>‹#›</a:t>
            </a:fld>
            <a:endParaRPr lang="en-US" dirty="0"/>
          </a:p>
        </p:txBody>
      </p:sp>
      <p:sp>
        <p:nvSpPr>
          <p:cNvPr id="9" name="Date Placeholder 3">
            <a:extLst>
              <a:ext uri="{FF2B5EF4-FFF2-40B4-BE49-F238E27FC236}">
                <a16:creationId xmlns:a16="http://schemas.microsoft.com/office/drawing/2014/main" id="{63EA7174-1F5C-4FF5-AFFC-24FE2B8EAFA3}"/>
              </a:ext>
            </a:extLst>
          </p:cNvPr>
          <p:cNvSpPr>
            <a:spLocks noGrp="1"/>
          </p:cNvSpPr>
          <p:nvPr>
            <p:ph type="dt" sz="half" idx="2"/>
          </p:nvPr>
        </p:nvSpPr>
        <p:spPr>
          <a:xfrm rot="16200000">
            <a:off x="8235595" y="1834933"/>
            <a:ext cx="1150189" cy="365760"/>
          </a:xfrm>
          <a:prstGeom prst="rect">
            <a:avLst/>
          </a:prstGeom>
        </p:spPr>
        <p:txBody>
          <a:bodyPr/>
          <a:lstStyle>
            <a:lvl1pPr>
              <a:defRPr sz="1050">
                <a:solidFill>
                  <a:schemeClr val="bg2"/>
                </a:solidFill>
              </a:defRPr>
            </a:lvl1pPr>
          </a:lstStyle>
          <a:p>
            <a:endParaRPr lang="en-US" dirty="0"/>
          </a:p>
        </p:txBody>
      </p:sp>
      <p:sp>
        <p:nvSpPr>
          <p:cNvPr id="10" name="Footer Placeholder 4">
            <a:extLst>
              <a:ext uri="{FF2B5EF4-FFF2-40B4-BE49-F238E27FC236}">
                <a16:creationId xmlns:a16="http://schemas.microsoft.com/office/drawing/2014/main" id="{E393094D-6A0C-47BD-B793-39EECAF1BFCE}"/>
              </a:ext>
            </a:extLst>
          </p:cNvPr>
          <p:cNvSpPr>
            <a:spLocks noGrp="1"/>
          </p:cNvSpPr>
          <p:nvPr>
            <p:ph type="ftr" sz="quarter" idx="3"/>
          </p:nvPr>
        </p:nvSpPr>
        <p:spPr>
          <a:xfrm rot="16200000">
            <a:off x="7414647" y="3862475"/>
            <a:ext cx="2805740" cy="365760"/>
          </a:xfrm>
          <a:prstGeom prst="rect">
            <a:avLst/>
          </a:prstGeom>
        </p:spPr>
        <p:txBody>
          <a:bodyPr/>
          <a:lstStyle>
            <a:lvl1pPr>
              <a:defRPr sz="1200">
                <a:solidFill>
                  <a:schemeClr val="bg2"/>
                </a:solidFill>
              </a:defRPr>
            </a:lvl1pPr>
          </a:lstStyle>
          <a:p>
            <a:r>
              <a:rPr lang="en-GB"/>
              <a:t>Terahertz technology for coating measurement on composite materials</a:t>
            </a:r>
            <a:endParaRPr lang="en-US" dirty="0"/>
          </a:p>
        </p:txBody>
      </p:sp>
      <p:sp>
        <p:nvSpPr>
          <p:cNvPr id="11" name="TextBox 10">
            <a:extLst>
              <a:ext uri="{FF2B5EF4-FFF2-40B4-BE49-F238E27FC236}">
                <a16:creationId xmlns:a16="http://schemas.microsoft.com/office/drawing/2014/main" id="{2AA504CB-980B-40E2-89A7-8FF956364CF4}"/>
              </a:ext>
            </a:extLst>
          </p:cNvPr>
          <p:cNvSpPr txBox="1"/>
          <p:nvPr userDrawn="1"/>
        </p:nvSpPr>
        <p:spPr>
          <a:xfrm rot="16200000">
            <a:off x="7992446" y="458831"/>
            <a:ext cx="1509623" cy="276999"/>
          </a:xfrm>
          <a:prstGeom prst="rect">
            <a:avLst/>
          </a:prstGeom>
          <a:noFill/>
        </p:spPr>
        <p:txBody>
          <a:bodyPr wrap="square" rtlCol="0">
            <a:spAutoFit/>
          </a:bodyPr>
          <a:lstStyle/>
          <a:p>
            <a:r>
              <a:rPr lang="en-GB" sz="1200" dirty="0">
                <a:solidFill>
                  <a:schemeClr val="bg2"/>
                </a:solidFill>
              </a:rPr>
              <a:t>Bw-nde.com</a:t>
            </a: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dt="0"/>
  <p:txStyles>
    <p:titleStyle>
      <a:lvl1pPr algn="l" defTabSz="914400" rtl="0" eaLnBrk="1" latinLnBrk="0" hangingPunct="1">
        <a:spcBef>
          <a:spcPct val="0"/>
        </a:spcBef>
        <a:buNone/>
        <a:defRPr sz="4600" b="1" i="0" kern="1200" cap="none" spc="-100" baseline="0">
          <a:ln>
            <a:noFill/>
          </a:ln>
          <a:solidFill>
            <a:schemeClr val="tx2"/>
          </a:solidFill>
          <a:effectLst/>
          <a:latin typeface="Calibri" panose="020F0502020204030204" pitchFamily="34" charset="0"/>
          <a:ea typeface="+mj-ea"/>
          <a:cs typeface="Calibri" panose="020F050202020403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9.pn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593" y="3429000"/>
            <a:ext cx="7543800" cy="644963"/>
          </a:xfrm>
        </p:spPr>
        <p:txBody>
          <a:bodyPr/>
          <a:lstStyle/>
          <a:p>
            <a:pPr algn="ctr"/>
            <a:r>
              <a:rPr lang="en-GB" sz="2800" b="1" dirty="0">
                <a:effectLst/>
                <a:latin typeface="Calibri" panose="020F0502020204030204" pitchFamily="34" charset="0"/>
                <a:ea typeface="Calibri" panose="020F0502020204030204" pitchFamily="34" charset="0"/>
                <a:cs typeface="Times New Roman" panose="02020603050405020304" pitchFamily="18" charset="0"/>
              </a:rPr>
              <a:t>Applications of Terahertz technology for coating measurement on composite materials</a:t>
            </a:r>
            <a:br>
              <a:rPr lang="en-GB" sz="3600" dirty="0">
                <a:latin typeface="+mn-lt"/>
              </a:rPr>
            </a:br>
            <a:br>
              <a:rPr lang="en-GB" sz="3600" dirty="0">
                <a:latin typeface="+mn-lt"/>
              </a:rPr>
            </a:br>
            <a:r>
              <a:rPr lang="en-GB" sz="1800" dirty="0">
                <a:latin typeface="+mn-lt"/>
              </a:rPr>
              <a:t>Joe Buckley, Level X NDT for Baugh &amp; Weedon / Alban NDE</a:t>
            </a:r>
            <a:br>
              <a:rPr lang="en-GB" sz="1800" dirty="0">
                <a:latin typeface="+mn-lt"/>
              </a:rPr>
            </a:br>
            <a:r>
              <a:rPr lang="en-GB" sz="1800" dirty="0">
                <a:latin typeface="+mn-lt"/>
              </a:rPr>
              <a:t>Irl N. Duling, Terametrix</a:t>
            </a:r>
            <a:endParaRPr lang="en-US" sz="3600" dirty="0"/>
          </a:p>
        </p:txBody>
      </p:sp>
      <p:pic>
        <p:nvPicPr>
          <p:cNvPr id="9" name="Picture 8" descr="A picture containing drawing&#10;&#10;Description automatically generated">
            <a:extLst>
              <a:ext uri="{FF2B5EF4-FFF2-40B4-BE49-F238E27FC236}">
                <a16:creationId xmlns:a16="http://schemas.microsoft.com/office/drawing/2014/main" id="{D1605382-B6BA-4A9B-B4D1-DDCCBD2504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5224" y="5638800"/>
            <a:ext cx="1963509" cy="809863"/>
          </a:xfrm>
          <a:prstGeom prst="rect">
            <a:avLst/>
          </a:prstGeom>
        </p:spPr>
      </p:pic>
      <p:pic>
        <p:nvPicPr>
          <p:cNvPr id="5" name="Picture 4" descr="B&amp;W logo_pdf.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1353" y="4484923"/>
            <a:ext cx="2461009" cy="976591"/>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1A6AE2B5-6A28-422A-9B8C-ADEF7A71A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0662" y="4635080"/>
            <a:ext cx="2857500" cy="676275"/>
          </a:xfrm>
          <a:prstGeom prst="rect">
            <a:avLst/>
          </a:prstGeom>
        </p:spPr>
      </p:pic>
      <p:pic>
        <p:nvPicPr>
          <p:cNvPr id="8" name="Picture 7">
            <a:extLst>
              <a:ext uri="{FF2B5EF4-FFF2-40B4-BE49-F238E27FC236}">
                <a16:creationId xmlns:a16="http://schemas.microsoft.com/office/drawing/2014/main" id="{3658178E-B6E5-4BA3-8CA4-284CD6CECD23}"/>
              </a:ext>
            </a:extLst>
          </p:cNvPr>
          <p:cNvPicPr>
            <a:picLocks noChangeAspect="1"/>
          </p:cNvPicPr>
          <p:nvPr/>
        </p:nvPicPr>
        <p:blipFill>
          <a:blip r:embed="rId6"/>
          <a:stretch>
            <a:fillRect/>
          </a:stretch>
        </p:blipFill>
        <p:spPr>
          <a:xfrm>
            <a:off x="1035224" y="328051"/>
            <a:ext cx="5197071" cy="1412997"/>
          </a:xfrm>
          <a:prstGeom prst="rect">
            <a:avLst/>
          </a:prstGeom>
        </p:spPr>
      </p:pic>
    </p:spTree>
    <p:extLst>
      <p:ext uri="{BB962C8B-B14F-4D97-AF65-F5344CB8AC3E}">
        <p14:creationId xmlns:p14="http://schemas.microsoft.com/office/powerpoint/2010/main" val="378450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GB" sz="4000" dirty="0">
                <a:solidFill>
                  <a:srgbClr val="003D78"/>
                </a:solidFill>
                <a:ea typeface="MS PGothic" charset="0"/>
              </a:rPr>
              <a:t>THz Generation / Detection</a:t>
            </a:r>
          </a:p>
        </p:txBody>
      </p:sp>
      <p:sp>
        <p:nvSpPr>
          <p:cNvPr id="4" name="Content Placeholder 3">
            <a:extLst>
              <a:ext uri="{FF2B5EF4-FFF2-40B4-BE49-F238E27FC236}">
                <a16:creationId xmlns:a16="http://schemas.microsoft.com/office/drawing/2014/main" id="{EC9F7172-CC84-4892-AEAB-6318520AF10A}"/>
              </a:ext>
            </a:extLst>
          </p:cNvPr>
          <p:cNvSpPr>
            <a:spLocks noGrp="1"/>
          </p:cNvSpPr>
          <p:nvPr>
            <p:ph idx="1"/>
          </p:nvPr>
        </p:nvSpPr>
        <p:spPr/>
        <p:txBody>
          <a:bodyPr/>
          <a:lstStyle/>
          <a:p>
            <a:r>
              <a:rPr lang="en-GB" dirty="0"/>
              <a:t>The transmitter can be packaged like a telecom component to provide reliability and robustness.</a:t>
            </a:r>
          </a:p>
          <a:p>
            <a:endParaRPr lang="en-GB" dirty="0"/>
          </a:p>
        </p:txBody>
      </p:sp>
      <p:pic>
        <p:nvPicPr>
          <p:cNvPr id="3" name="Picture 2">
            <a:extLst>
              <a:ext uri="{FF2B5EF4-FFF2-40B4-BE49-F238E27FC236}">
                <a16:creationId xmlns:a16="http://schemas.microsoft.com/office/drawing/2014/main" id="{C2284903-79A9-48E8-B67B-1C9279AD9B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60896" y="2362357"/>
            <a:ext cx="5429594" cy="3843515"/>
          </a:xfrm>
          <a:prstGeom prst="rect">
            <a:avLst/>
          </a:prstGeom>
        </p:spPr>
      </p:pic>
      <p:pic>
        <p:nvPicPr>
          <p:cNvPr id="63" name="Picture 5" descr="Picometrix T-Ray Module flip">
            <a:extLst>
              <a:ext uri="{FF2B5EF4-FFF2-40B4-BE49-F238E27FC236}">
                <a16:creationId xmlns:a16="http://schemas.microsoft.com/office/drawing/2014/main" id="{4F9AE306-760F-42F9-834A-F91958377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485" y="4627933"/>
            <a:ext cx="1924368" cy="1396104"/>
          </a:xfrm>
          <a:prstGeom prst="rect">
            <a:avLst/>
          </a:prstGeom>
          <a:ln w="9525">
            <a:no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
        <p:nvSpPr>
          <p:cNvPr id="64" name="Rectangle 7">
            <a:extLst>
              <a:ext uri="{FF2B5EF4-FFF2-40B4-BE49-F238E27FC236}">
                <a16:creationId xmlns:a16="http://schemas.microsoft.com/office/drawing/2014/main" id="{37245A58-0D46-42F0-9480-47B7DB8C1C05}"/>
              </a:ext>
            </a:extLst>
          </p:cNvPr>
          <p:cNvSpPr>
            <a:spLocks noChangeArrowheads="1"/>
          </p:cNvSpPr>
          <p:nvPr/>
        </p:nvSpPr>
        <p:spPr bwMode="auto">
          <a:xfrm>
            <a:off x="226260" y="4582126"/>
            <a:ext cx="2961044" cy="1612900"/>
          </a:xfrm>
          <a:prstGeom prst="rect">
            <a:avLst/>
          </a:prstGeom>
          <a:noFill/>
          <a:ln w="19050">
            <a:noFill/>
            <a:miter lim="800000"/>
            <a:headEnd/>
            <a:tailEnd/>
          </a:ln>
          <a:effectLst/>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chemeClr val="bg1"/>
              </a:solidFill>
            </a:endParaRPr>
          </a:p>
        </p:txBody>
      </p:sp>
      <p:sp>
        <p:nvSpPr>
          <p:cNvPr id="65" name="Line 8">
            <a:extLst>
              <a:ext uri="{FF2B5EF4-FFF2-40B4-BE49-F238E27FC236}">
                <a16:creationId xmlns:a16="http://schemas.microsoft.com/office/drawing/2014/main" id="{4A81A627-AF1A-47F6-9DDA-9F3A91181513}"/>
              </a:ext>
            </a:extLst>
          </p:cNvPr>
          <p:cNvSpPr>
            <a:spLocks noChangeShapeType="1"/>
          </p:cNvSpPr>
          <p:nvPr/>
        </p:nvSpPr>
        <p:spPr bwMode="auto">
          <a:xfrm>
            <a:off x="2251502" y="5430859"/>
            <a:ext cx="848895" cy="256772"/>
          </a:xfrm>
          <a:prstGeom prst="line">
            <a:avLst/>
          </a:prstGeom>
          <a:noFill/>
          <a:ln w="25400">
            <a:solidFill>
              <a:schemeClr val="tx1">
                <a:lumMod val="75000"/>
                <a:lumOff val="25000"/>
              </a:schemeClr>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66" name="Freeform 9">
            <a:extLst>
              <a:ext uri="{FF2B5EF4-FFF2-40B4-BE49-F238E27FC236}">
                <a16:creationId xmlns:a16="http://schemas.microsoft.com/office/drawing/2014/main" id="{6490616A-A269-4444-8EEF-5356244B8E48}"/>
              </a:ext>
            </a:extLst>
          </p:cNvPr>
          <p:cNvSpPr>
            <a:spLocks/>
          </p:cNvSpPr>
          <p:nvPr/>
        </p:nvSpPr>
        <p:spPr bwMode="auto">
          <a:xfrm>
            <a:off x="2347721" y="5274028"/>
            <a:ext cx="696808" cy="538146"/>
          </a:xfrm>
          <a:custGeom>
            <a:avLst/>
            <a:gdLst>
              <a:gd name="T0" fmla="*/ 0 w 656"/>
              <a:gd name="T1" fmla="*/ 1 h 526"/>
              <a:gd name="T2" fmla="*/ 1 w 656"/>
              <a:gd name="T3" fmla="*/ 1 h 526"/>
              <a:gd name="T4" fmla="*/ 1 w 656"/>
              <a:gd name="T5" fmla="*/ 1 h 526"/>
              <a:gd name="T6" fmla="*/ 1 w 656"/>
              <a:gd name="T7" fmla="*/ 1 h 526"/>
              <a:gd name="T8" fmla="*/ 1 w 656"/>
              <a:gd name="T9" fmla="*/ 1 h 526"/>
              <a:gd name="T10" fmla="*/ 1 w 656"/>
              <a:gd name="T11" fmla="*/ 1 h 526"/>
              <a:gd name="T12" fmla="*/ 1 w 656"/>
              <a:gd name="T13" fmla="*/ 1 h 526"/>
              <a:gd name="T14" fmla="*/ 0 60000 65536"/>
              <a:gd name="T15" fmla="*/ 0 60000 65536"/>
              <a:gd name="T16" fmla="*/ 0 60000 65536"/>
              <a:gd name="T17" fmla="*/ 0 60000 65536"/>
              <a:gd name="T18" fmla="*/ 0 60000 65536"/>
              <a:gd name="T19" fmla="*/ 0 60000 65536"/>
              <a:gd name="T20" fmla="*/ 0 60000 65536"/>
              <a:gd name="T21" fmla="*/ 0 w 656"/>
              <a:gd name="T22" fmla="*/ 0 h 526"/>
              <a:gd name="T23" fmla="*/ 656 w 656"/>
              <a:gd name="T24" fmla="*/ 526 h 5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6" h="526">
                <a:moveTo>
                  <a:pt x="0" y="189"/>
                </a:moveTo>
                <a:cubicBezTo>
                  <a:pt x="74" y="217"/>
                  <a:pt x="149" y="245"/>
                  <a:pt x="192" y="221"/>
                </a:cubicBezTo>
                <a:cubicBezTo>
                  <a:pt x="235" y="197"/>
                  <a:pt x="253" y="0"/>
                  <a:pt x="256" y="45"/>
                </a:cubicBezTo>
                <a:cubicBezTo>
                  <a:pt x="259" y="90"/>
                  <a:pt x="204" y="460"/>
                  <a:pt x="208" y="493"/>
                </a:cubicBezTo>
                <a:cubicBezTo>
                  <a:pt x="212" y="526"/>
                  <a:pt x="252" y="276"/>
                  <a:pt x="280" y="245"/>
                </a:cubicBezTo>
                <a:cubicBezTo>
                  <a:pt x="308" y="214"/>
                  <a:pt x="313" y="289"/>
                  <a:pt x="376" y="309"/>
                </a:cubicBezTo>
                <a:cubicBezTo>
                  <a:pt x="439" y="329"/>
                  <a:pt x="547" y="347"/>
                  <a:pt x="656" y="365"/>
                </a:cubicBezTo>
              </a:path>
            </a:pathLst>
          </a:custGeom>
          <a:noFill/>
          <a:ln w="9525">
            <a:solidFill>
              <a:schemeClr val="tx1">
                <a:lumMod val="75000"/>
                <a:lumOff val="25000"/>
              </a:schemeClr>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7" name="Text Box 11">
            <a:extLst>
              <a:ext uri="{FF2B5EF4-FFF2-40B4-BE49-F238E27FC236}">
                <a16:creationId xmlns:a16="http://schemas.microsoft.com/office/drawing/2014/main" id="{A326E672-D837-4951-87FD-CAA8FB248AB4}"/>
              </a:ext>
            </a:extLst>
          </p:cNvPr>
          <p:cNvSpPr txBox="1">
            <a:spLocks noChangeArrowheads="1"/>
          </p:cNvSpPr>
          <p:nvPr/>
        </p:nvSpPr>
        <p:spPr bwMode="auto">
          <a:xfrm>
            <a:off x="2332202" y="4708206"/>
            <a:ext cx="870621" cy="582735"/>
          </a:xfrm>
          <a:prstGeom prst="rect">
            <a:avLst/>
          </a:prstGeom>
          <a:noFill/>
          <a:ln w="9525">
            <a:solidFill>
              <a:schemeClr val="tx1">
                <a:lumMod val="75000"/>
                <a:lumOff val="25000"/>
              </a:schemeClr>
            </a:solidFill>
            <a:miter lim="800000"/>
            <a:headEnd/>
            <a:tailEnd/>
          </a:ln>
        </p:spPr>
        <p:txBody>
          <a:bodyPr wrap="none">
            <a:spAutoFit/>
          </a:bodyPr>
          <a:lstStyle/>
          <a:p>
            <a:pPr>
              <a:defRPr/>
            </a:pPr>
            <a:r>
              <a:rPr lang="en-US" sz="1600" dirty="0">
                <a:solidFill>
                  <a:schemeClr val="tx1"/>
                </a:solidFill>
                <a:latin typeface="+mn-lt"/>
                <a:ea typeface="ＭＳ Ｐゴシック" pitchFamily="-111" charset="-128"/>
                <a:cs typeface="+mn-cs"/>
              </a:rPr>
              <a:t>THz</a:t>
            </a:r>
          </a:p>
          <a:p>
            <a:pPr>
              <a:defRPr/>
            </a:pPr>
            <a:r>
              <a:rPr lang="en-US" sz="1600" dirty="0">
                <a:solidFill>
                  <a:schemeClr val="tx1"/>
                </a:solidFill>
                <a:latin typeface="+mn-lt"/>
                <a:ea typeface="ＭＳ Ｐゴシック" pitchFamily="-111" charset="-128"/>
                <a:cs typeface="+mn-cs"/>
              </a:rPr>
              <a:t>In / Out</a:t>
            </a:r>
          </a:p>
        </p:txBody>
      </p:sp>
      <p:sp>
        <p:nvSpPr>
          <p:cNvPr id="68" name="Line 13">
            <a:extLst>
              <a:ext uri="{FF2B5EF4-FFF2-40B4-BE49-F238E27FC236}">
                <a16:creationId xmlns:a16="http://schemas.microsoft.com/office/drawing/2014/main" id="{4685AD3F-C9B3-48E5-8DE5-DC2FF0168B35}"/>
              </a:ext>
            </a:extLst>
          </p:cNvPr>
          <p:cNvSpPr>
            <a:spLocks noChangeShapeType="1"/>
          </p:cNvSpPr>
          <p:nvPr/>
        </p:nvSpPr>
        <p:spPr bwMode="auto">
          <a:xfrm>
            <a:off x="1152750" y="5643042"/>
            <a:ext cx="671977" cy="226021"/>
          </a:xfrm>
          <a:prstGeom prst="line">
            <a:avLst/>
          </a:prstGeom>
          <a:noFill/>
          <a:ln w="19050">
            <a:solidFill>
              <a:schemeClr val="tx1">
                <a:lumMod val="75000"/>
                <a:lumOff val="25000"/>
              </a:schemeClr>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69" name="Text Box 14">
            <a:extLst>
              <a:ext uri="{FF2B5EF4-FFF2-40B4-BE49-F238E27FC236}">
                <a16:creationId xmlns:a16="http://schemas.microsoft.com/office/drawing/2014/main" id="{608F3F82-2EDF-47F1-BEDC-E5025B5F8E1E}"/>
              </a:ext>
            </a:extLst>
          </p:cNvPr>
          <p:cNvSpPr txBox="1">
            <a:spLocks noChangeArrowheads="1"/>
          </p:cNvSpPr>
          <p:nvPr/>
        </p:nvSpPr>
        <p:spPr bwMode="auto">
          <a:xfrm>
            <a:off x="353517" y="5592303"/>
            <a:ext cx="816305" cy="335188"/>
          </a:xfrm>
          <a:prstGeom prst="rect">
            <a:avLst/>
          </a:prstGeom>
          <a:noFill/>
          <a:ln w="9525">
            <a:solidFill>
              <a:schemeClr val="tx1">
                <a:lumMod val="75000"/>
                <a:lumOff val="25000"/>
              </a:schemeClr>
            </a:solidFill>
            <a:miter lim="800000"/>
            <a:headEnd/>
            <a:tailEnd/>
          </a:ln>
        </p:spPr>
        <p:txBody>
          <a:bodyPr wrap="none">
            <a:spAutoFit/>
          </a:bodyPr>
          <a:lstStyle/>
          <a:p>
            <a:pPr>
              <a:defRPr/>
            </a:pPr>
            <a:r>
              <a:rPr lang="en-GB" sz="1600" dirty="0">
                <a:solidFill>
                  <a:schemeClr val="tx1"/>
                </a:solidFill>
                <a:latin typeface="+mn-lt"/>
                <a:ea typeface="ＭＳ Ｐゴシック" pitchFamily="-111" charset="-128"/>
                <a:cs typeface="+mn-cs"/>
              </a:rPr>
              <a:t>25 mm</a:t>
            </a:r>
          </a:p>
        </p:txBody>
      </p:sp>
      <p:sp>
        <p:nvSpPr>
          <p:cNvPr id="7" name="Footer Placeholder 6">
            <a:extLst>
              <a:ext uri="{FF2B5EF4-FFF2-40B4-BE49-F238E27FC236}">
                <a16:creationId xmlns:a16="http://schemas.microsoft.com/office/drawing/2014/main" id="{2E4DB2B1-03FB-48B2-81E2-F8DB42ED3B0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8" name="Slide Number Placeholder 7">
            <a:extLst>
              <a:ext uri="{FF2B5EF4-FFF2-40B4-BE49-F238E27FC236}">
                <a16:creationId xmlns:a16="http://schemas.microsoft.com/office/drawing/2014/main" id="{049AC648-CC3C-44ED-9A00-2BAAAA8C73D9}"/>
              </a:ext>
            </a:extLst>
          </p:cNvPr>
          <p:cNvSpPr>
            <a:spLocks noGrp="1"/>
          </p:cNvSpPr>
          <p:nvPr>
            <p:ph type="sldNum" sz="quarter" idx="12"/>
          </p:nvPr>
        </p:nvSpPr>
        <p:spPr/>
        <p:txBody>
          <a:bodyPr/>
          <a:lstStyle/>
          <a:p>
            <a:fld id="{6E2D2B3B-882E-40F3-A32F-6DD516915044}" type="slidenum">
              <a:rPr lang="en-US" smtClean="0"/>
              <a:pPr/>
              <a:t>10</a:t>
            </a:fld>
            <a:endParaRPr lang="en-US" dirty="0"/>
          </a:p>
        </p:txBody>
      </p:sp>
    </p:spTree>
    <p:extLst>
      <p:ext uri="{BB962C8B-B14F-4D97-AF65-F5344CB8AC3E}">
        <p14:creationId xmlns:p14="http://schemas.microsoft.com/office/powerpoint/2010/main" val="347657692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84"/>
          <p:cNvGrpSpPr>
            <a:grpSpLocks/>
          </p:cNvGrpSpPr>
          <p:nvPr/>
        </p:nvGrpSpPr>
        <p:grpSpPr bwMode="auto">
          <a:xfrm>
            <a:off x="1447800" y="522362"/>
            <a:ext cx="4879975" cy="1465262"/>
            <a:chOff x="281" y="820"/>
            <a:chExt cx="3074" cy="923"/>
          </a:xfrm>
        </p:grpSpPr>
        <p:sp>
          <p:nvSpPr>
            <p:cNvPr id="29735" name="Rectangle 12"/>
            <p:cNvSpPr>
              <a:spLocks noChangeArrowheads="1"/>
            </p:cNvSpPr>
            <p:nvPr/>
          </p:nvSpPr>
          <p:spPr bwMode="auto">
            <a:xfrm>
              <a:off x="329" y="820"/>
              <a:ext cx="3026" cy="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36" name="Freeform 13"/>
            <p:cNvSpPr>
              <a:spLocks/>
            </p:cNvSpPr>
            <p:nvPr/>
          </p:nvSpPr>
          <p:spPr bwMode="auto">
            <a:xfrm>
              <a:off x="2048" y="1275"/>
              <a:ext cx="635" cy="72"/>
            </a:xfrm>
            <a:custGeom>
              <a:avLst/>
              <a:gdLst>
                <a:gd name="T0" fmla="*/ 0 w 2048"/>
                <a:gd name="T1" fmla="*/ 0 h 219"/>
                <a:gd name="T2" fmla="*/ 0 w 2048"/>
                <a:gd name="T3" fmla="*/ 0 h 219"/>
                <a:gd name="T4" fmla="*/ 0 w 2048"/>
                <a:gd name="T5" fmla="*/ 0 h 219"/>
                <a:gd name="T6" fmla="*/ 0 w 2048"/>
                <a:gd name="T7" fmla="*/ 0 h 219"/>
                <a:gd name="T8" fmla="*/ 0 w 2048"/>
                <a:gd name="T9" fmla="*/ 0 h 219"/>
                <a:gd name="T10" fmla="*/ 0 w 2048"/>
                <a:gd name="T11" fmla="*/ 0 h 219"/>
                <a:gd name="T12" fmla="*/ 0 w 2048"/>
                <a:gd name="T13" fmla="*/ 0 h 219"/>
                <a:gd name="T14" fmla="*/ 0 60000 65536"/>
                <a:gd name="T15" fmla="*/ 0 60000 65536"/>
                <a:gd name="T16" fmla="*/ 0 60000 65536"/>
                <a:gd name="T17" fmla="*/ 0 60000 65536"/>
                <a:gd name="T18" fmla="*/ 0 60000 65536"/>
                <a:gd name="T19" fmla="*/ 0 60000 65536"/>
                <a:gd name="T20" fmla="*/ 0 60000 65536"/>
                <a:gd name="T21" fmla="*/ 0 w 2048"/>
                <a:gd name="T22" fmla="*/ 0 h 219"/>
                <a:gd name="T23" fmla="*/ 2048 w 2048"/>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8" h="219">
                  <a:moveTo>
                    <a:pt x="2048" y="219"/>
                  </a:moveTo>
                  <a:lnTo>
                    <a:pt x="1512" y="93"/>
                  </a:lnTo>
                  <a:lnTo>
                    <a:pt x="668" y="6"/>
                  </a:lnTo>
                  <a:lnTo>
                    <a:pt x="272" y="0"/>
                  </a:lnTo>
                  <a:lnTo>
                    <a:pt x="82" y="0"/>
                  </a:lnTo>
                  <a:lnTo>
                    <a:pt x="23" y="0"/>
                  </a:lnTo>
                  <a:lnTo>
                    <a:pt x="0" y="1"/>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37" name="Freeform 14"/>
            <p:cNvSpPr>
              <a:spLocks/>
            </p:cNvSpPr>
            <p:nvPr/>
          </p:nvSpPr>
          <p:spPr bwMode="auto">
            <a:xfrm>
              <a:off x="2049" y="1050"/>
              <a:ext cx="607" cy="234"/>
            </a:xfrm>
            <a:custGeom>
              <a:avLst/>
              <a:gdLst>
                <a:gd name="T0" fmla="*/ 0 w 1963"/>
                <a:gd name="T1" fmla="*/ 0 h 716"/>
                <a:gd name="T2" fmla="*/ 0 w 1963"/>
                <a:gd name="T3" fmla="*/ 0 h 716"/>
                <a:gd name="T4" fmla="*/ 0 w 1963"/>
                <a:gd name="T5" fmla="*/ 0 h 716"/>
                <a:gd name="T6" fmla="*/ 0 w 1963"/>
                <a:gd name="T7" fmla="*/ 0 h 716"/>
                <a:gd name="T8" fmla="*/ 0 w 1963"/>
                <a:gd name="T9" fmla="*/ 0 h 716"/>
                <a:gd name="T10" fmla="*/ 0 60000 65536"/>
                <a:gd name="T11" fmla="*/ 0 60000 65536"/>
                <a:gd name="T12" fmla="*/ 0 60000 65536"/>
                <a:gd name="T13" fmla="*/ 0 60000 65536"/>
                <a:gd name="T14" fmla="*/ 0 60000 65536"/>
                <a:gd name="T15" fmla="*/ 0 w 1963"/>
                <a:gd name="T16" fmla="*/ 0 h 716"/>
                <a:gd name="T17" fmla="*/ 1963 w 1963"/>
                <a:gd name="T18" fmla="*/ 716 h 716"/>
              </a:gdLst>
              <a:ahLst/>
              <a:cxnLst>
                <a:cxn ang="T10">
                  <a:pos x="T0" y="T1"/>
                </a:cxn>
                <a:cxn ang="T11">
                  <a:pos x="T2" y="T3"/>
                </a:cxn>
                <a:cxn ang="T12">
                  <a:pos x="T4" y="T5"/>
                </a:cxn>
                <a:cxn ang="T13">
                  <a:pos x="T6" y="T7"/>
                </a:cxn>
                <a:cxn ang="T14">
                  <a:pos x="T8" y="T9"/>
                </a:cxn>
              </a:cxnLst>
              <a:rect l="T15" t="T16" r="T17" b="T18"/>
              <a:pathLst>
                <a:path w="1963" h="716">
                  <a:moveTo>
                    <a:pt x="0" y="716"/>
                  </a:moveTo>
                  <a:lnTo>
                    <a:pt x="631" y="605"/>
                  </a:lnTo>
                  <a:lnTo>
                    <a:pt x="1043" y="468"/>
                  </a:lnTo>
                  <a:lnTo>
                    <a:pt x="1437" y="309"/>
                  </a:lnTo>
                  <a:lnTo>
                    <a:pt x="1963" y="0"/>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38" name="Freeform 15"/>
            <p:cNvSpPr>
              <a:spLocks/>
            </p:cNvSpPr>
            <p:nvPr/>
          </p:nvSpPr>
          <p:spPr bwMode="auto">
            <a:xfrm>
              <a:off x="2712" y="1023"/>
              <a:ext cx="211" cy="287"/>
            </a:xfrm>
            <a:custGeom>
              <a:avLst/>
              <a:gdLst>
                <a:gd name="T0" fmla="*/ 0 w 683"/>
                <a:gd name="T1" fmla="*/ 0 h 877"/>
                <a:gd name="T2" fmla="*/ 0 w 683"/>
                <a:gd name="T3" fmla="*/ 0 h 877"/>
                <a:gd name="T4" fmla="*/ 0 w 683"/>
                <a:gd name="T5" fmla="*/ 0 h 877"/>
                <a:gd name="T6" fmla="*/ 0 w 683"/>
                <a:gd name="T7" fmla="*/ 0 h 877"/>
                <a:gd name="T8" fmla="*/ 0 w 683"/>
                <a:gd name="T9" fmla="*/ 0 h 877"/>
                <a:gd name="T10" fmla="*/ 0 w 683"/>
                <a:gd name="T11" fmla="*/ 0 h 877"/>
                <a:gd name="T12" fmla="*/ 0 w 683"/>
                <a:gd name="T13" fmla="*/ 0 h 877"/>
                <a:gd name="T14" fmla="*/ 0 w 683"/>
                <a:gd name="T15" fmla="*/ 0 h 877"/>
                <a:gd name="T16" fmla="*/ 0 w 683"/>
                <a:gd name="T17" fmla="*/ 0 h 877"/>
                <a:gd name="T18" fmla="*/ 0 w 683"/>
                <a:gd name="T19" fmla="*/ 0 h 877"/>
                <a:gd name="T20" fmla="*/ 0 w 683"/>
                <a:gd name="T21" fmla="*/ 0 h 877"/>
                <a:gd name="T22" fmla="*/ 0 w 683"/>
                <a:gd name="T23" fmla="*/ 0 h 877"/>
                <a:gd name="T24" fmla="*/ 0 w 683"/>
                <a:gd name="T25" fmla="*/ 0 h 877"/>
                <a:gd name="T26" fmla="*/ 0 w 683"/>
                <a:gd name="T27" fmla="*/ 0 h 877"/>
                <a:gd name="T28" fmla="*/ 0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9739" name="Group 16"/>
            <p:cNvGrpSpPr>
              <a:grpSpLocks/>
            </p:cNvGrpSpPr>
            <p:nvPr/>
          </p:nvGrpSpPr>
          <p:grpSpPr bwMode="auto">
            <a:xfrm rot="10800000">
              <a:off x="2446" y="1200"/>
              <a:ext cx="204" cy="47"/>
              <a:chOff x="3750" y="1247"/>
              <a:chExt cx="330" cy="72"/>
            </a:xfrm>
          </p:grpSpPr>
          <p:sp>
            <p:nvSpPr>
              <p:cNvPr id="29777" name="Line 17"/>
              <p:cNvSpPr>
                <a:spLocks noChangeShapeType="1"/>
              </p:cNvSpPr>
              <p:nvPr/>
            </p:nvSpPr>
            <p:spPr bwMode="auto">
              <a:xfrm flipV="1">
                <a:off x="3750" y="1265"/>
                <a:ext cx="306" cy="44"/>
              </a:xfrm>
              <a:prstGeom prst="line">
                <a:avLst/>
              </a:prstGeom>
              <a:noFill/>
              <a:ln w="20638">
                <a:solidFill>
                  <a:srgbClr val="008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78" name="Freeform 18"/>
              <p:cNvSpPr>
                <a:spLocks/>
              </p:cNvSpPr>
              <p:nvPr/>
            </p:nvSpPr>
            <p:spPr bwMode="auto">
              <a:xfrm>
                <a:off x="3932" y="1247"/>
                <a:ext cx="148" cy="72"/>
              </a:xfrm>
              <a:custGeom>
                <a:avLst/>
                <a:gdLst>
                  <a:gd name="T0" fmla="*/ 0 w 298"/>
                  <a:gd name="T1" fmla="*/ 0 h 143"/>
                  <a:gd name="T2" fmla="*/ 0 w 298"/>
                  <a:gd name="T3" fmla="*/ 1 h 143"/>
                  <a:gd name="T4" fmla="*/ 0 w 298"/>
                  <a:gd name="T5" fmla="*/ 1 h 143"/>
                  <a:gd name="T6" fmla="*/ 0 w 298"/>
                  <a:gd name="T7" fmla="*/ 0 h 143"/>
                  <a:gd name="T8" fmla="*/ 0 60000 65536"/>
                  <a:gd name="T9" fmla="*/ 0 60000 65536"/>
                  <a:gd name="T10" fmla="*/ 0 60000 65536"/>
                  <a:gd name="T11" fmla="*/ 0 60000 65536"/>
                  <a:gd name="T12" fmla="*/ 0 w 298"/>
                  <a:gd name="T13" fmla="*/ 0 h 143"/>
                  <a:gd name="T14" fmla="*/ 298 w 298"/>
                  <a:gd name="T15" fmla="*/ 143 h 143"/>
                </a:gdLst>
                <a:ahLst/>
                <a:cxnLst>
                  <a:cxn ang="T8">
                    <a:pos x="T0" y="T1"/>
                  </a:cxn>
                  <a:cxn ang="T9">
                    <a:pos x="T2" y="T3"/>
                  </a:cxn>
                  <a:cxn ang="T10">
                    <a:pos x="T4" y="T5"/>
                  </a:cxn>
                  <a:cxn ang="T11">
                    <a:pos x="T6" y="T7"/>
                  </a:cxn>
                </a:cxnLst>
                <a:rect l="T12" t="T13" r="T14" b="T15"/>
                <a:pathLst>
                  <a:path w="298" h="143">
                    <a:moveTo>
                      <a:pt x="0" y="0"/>
                    </a:moveTo>
                    <a:lnTo>
                      <a:pt x="298" y="30"/>
                    </a:lnTo>
                    <a:lnTo>
                      <a:pt x="20" y="143"/>
                    </a:lnTo>
                    <a:lnTo>
                      <a:pt x="0" y="0"/>
                    </a:lnTo>
                    <a:close/>
                  </a:path>
                </a:pathLst>
              </a:custGeom>
              <a:solidFill>
                <a:srgbClr val="008000"/>
              </a:solidFill>
              <a:ln w="20638">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9740" name="Rectangle 19"/>
            <p:cNvSpPr>
              <a:spLocks noChangeArrowheads="1"/>
            </p:cNvSpPr>
            <p:nvPr/>
          </p:nvSpPr>
          <p:spPr bwMode="auto">
            <a:xfrm>
              <a:off x="2368" y="1358"/>
              <a:ext cx="881"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incoming THz wave</a:t>
              </a:r>
            </a:p>
          </p:txBody>
        </p:sp>
        <p:sp>
          <p:nvSpPr>
            <p:cNvPr id="29742" name="Line 21"/>
            <p:cNvSpPr>
              <a:spLocks noChangeShapeType="1"/>
            </p:cNvSpPr>
            <p:nvPr/>
          </p:nvSpPr>
          <p:spPr bwMode="auto">
            <a:xfrm>
              <a:off x="1792" y="1485"/>
              <a:ext cx="4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43" name="Freeform 22"/>
            <p:cNvSpPr>
              <a:spLocks/>
            </p:cNvSpPr>
            <p:nvPr/>
          </p:nvSpPr>
          <p:spPr bwMode="auto">
            <a:xfrm>
              <a:off x="1756" y="1468"/>
              <a:ext cx="37" cy="37"/>
            </a:xfrm>
            <a:custGeom>
              <a:avLst/>
              <a:gdLst>
                <a:gd name="T0" fmla="*/ 0 w 117"/>
                <a:gd name="T1" fmla="*/ 0 h 113"/>
                <a:gd name="T2" fmla="*/ 0 w 117"/>
                <a:gd name="T3" fmla="*/ 0 h 113"/>
                <a:gd name="T4" fmla="*/ 0 w 117"/>
                <a:gd name="T5" fmla="*/ 0 h 113"/>
                <a:gd name="T6" fmla="*/ 0 w 117"/>
                <a:gd name="T7" fmla="*/ 0 h 113"/>
                <a:gd name="T8" fmla="*/ 0 w 117"/>
                <a:gd name="T9" fmla="*/ 0 h 113"/>
                <a:gd name="T10" fmla="*/ 0 w 117"/>
                <a:gd name="T11" fmla="*/ 0 h 113"/>
                <a:gd name="T12" fmla="*/ 0 w 117"/>
                <a:gd name="T13" fmla="*/ 0 h 113"/>
                <a:gd name="T14" fmla="*/ 0 w 117"/>
                <a:gd name="T15" fmla="*/ 0 h 113"/>
                <a:gd name="T16" fmla="*/ 0 w 117"/>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3"/>
                <a:gd name="T29" fmla="*/ 117 w 117"/>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3">
                  <a:moveTo>
                    <a:pt x="117" y="57"/>
                  </a:moveTo>
                  <a:lnTo>
                    <a:pt x="99" y="19"/>
                  </a:lnTo>
                  <a:lnTo>
                    <a:pt x="58" y="0"/>
                  </a:lnTo>
                  <a:lnTo>
                    <a:pt x="18" y="17"/>
                  </a:lnTo>
                  <a:lnTo>
                    <a:pt x="0" y="57"/>
                  </a:lnTo>
                  <a:lnTo>
                    <a:pt x="17" y="95"/>
                  </a:lnTo>
                  <a:lnTo>
                    <a:pt x="58" y="113"/>
                  </a:lnTo>
                  <a:lnTo>
                    <a:pt x="98" y="96"/>
                  </a:lnTo>
                  <a:lnTo>
                    <a:pt x="117" y="57"/>
                  </a:lnTo>
                  <a:close/>
                </a:path>
              </a:pathLst>
            </a:custGeom>
            <a:solidFill>
              <a:srgbClr val="FFFFFF"/>
            </a:solid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44" name="Freeform 23"/>
            <p:cNvSpPr>
              <a:spLocks/>
            </p:cNvSpPr>
            <p:nvPr/>
          </p:nvSpPr>
          <p:spPr bwMode="auto">
            <a:xfrm>
              <a:off x="1961" y="1397"/>
              <a:ext cx="73" cy="88"/>
            </a:xfrm>
            <a:custGeom>
              <a:avLst/>
              <a:gdLst>
                <a:gd name="T0" fmla="*/ 0 w 237"/>
                <a:gd name="T1" fmla="*/ 0 h 270"/>
                <a:gd name="T2" fmla="*/ 0 w 237"/>
                <a:gd name="T3" fmla="*/ 0 h 270"/>
                <a:gd name="T4" fmla="*/ 0 w 237"/>
                <a:gd name="T5" fmla="*/ 0 h 270"/>
                <a:gd name="T6" fmla="*/ 0 60000 65536"/>
                <a:gd name="T7" fmla="*/ 0 60000 65536"/>
                <a:gd name="T8" fmla="*/ 0 60000 65536"/>
                <a:gd name="T9" fmla="*/ 0 w 237"/>
                <a:gd name="T10" fmla="*/ 0 h 270"/>
                <a:gd name="T11" fmla="*/ 237 w 237"/>
                <a:gd name="T12" fmla="*/ 270 h 270"/>
              </a:gdLst>
              <a:ahLst/>
              <a:cxnLst>
                <a:cxn ang="T6">
                  <a:pos x="T0" y="T1"/>
                </a:cxn>
                <a:cxn ang="T7">
                  <a:pos x="T2" y="T3"/>
                </a:cxn>
                <a:cxn ang="T8">
                  <a:pos x="T4" y="T5"/>
                </a:cxn>
              </a:cxnLst>
              <a:rect l="T9" t="T10" r="T11" b="T12"/>
              <a:pathLst>
                <a:path w="237" h="270">
                  <a:moveTo>
                    <a:pt x="0" y="270"/>
                  </a:moveTo>
                  <a:lnTo>
                    <a:pt x="237" y="270"/>
                  </a:lnTo>
                  <a:lnTo>
                    <a:pt x="237" y="0"/>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45" name="Freeform 25"/>
            <p:cNvSpPr>
              <a:spLocks/>
            </p:cNvSpPr>
            <p:nvPr/>
          </p:nvSpPr>
          <p:spPr bwMode="auto">
            <a:xfrm>
              <a:off x="1978" y="1122"/>
              <a:ext cx="134" cy="342"/>
            </a:xfrm>
            <a:custGeom>
              <a:avLst/>
              <a:gdLst>
                <a:gd name="T0" fmla="*/ 0 w 431"/>
                <a:gd name="T1" fmla="*/ 0 h 1045"/>
                <a:gd name="T2" fmla="*/ 0 w 431"/>
                <a:gd name="T3" fmla="*/ 0 h 1045"/>
                <a:gd name="T4" fmla="*/ 0 w 431"/>
                <a:gd name="T5" fmla="*/ 0 h 1045"/>
                <a:gd name="T6" fmla="*/ 0 w 431"/>
                <a:gd name="T7" fmla="*/ 0 h 1045"/>
                <a:gd name="T8" fmla="*/ 0 w 431"/>
                <a:gd name="T9" fmla="*/ 0 h 1045"/>
                <a:gd name="T10" fmla="*/ 0 60000 65536"/>
                <a:gd name="T11" fmla="*/ 0 60000 65536"/>
                <a:gd name="T12" fmla="*/ 0 60000 65536"/>
                <a:gd name="T13" fmla="*/ 0 60000 65536"/>
                <a:gd name="T14" fmla="*/ 0 60000 65536"/>
                <a:gd name="T15" fmla="*/ 0 w 431"/>
                <a:gd name="T16" fmla="*/ 0 h 1045"/>
                <a:gd name="T17" fmla="*/ 431 w 431"/>
                <a:gd name="T18" fmla="*/ 1045 h 1045"/>
              </a:gdLst>
              <a:ahLst/>
              <a:cxnLst>
                <a:cxn ang="T10">
                  <a:pos x="T0" y="T1"/>
                </a:cxn>
                <a:cxn ang="T11">
                  <a:pos x="T2" y="T3"/>
                </a:cxn>
                <a:cxn ang="T12">
                  <a:pos x="T4" y="T5"/>
                </a:cxn>
                <a:cxn ang="T13">
                  <a:pos x="T6" y="T7"/>
                </a:cxn>
                <a:cxn ang="T14">
                  <a:pos x="T8" y="T9"/>
                </a:cxn>
              </a:cxnLst>
              <a:rect l="T15" t="T16" r="T17" b="T18"/>
              <a:pathLst>
                <a:path w="431" h="1045">
                  <a:moveTo>
                    <a:pt x="0" y="0"/>
                  </a:moveTo>
                  <a:lnTo>
                    <a:pt x="431" y="306"/>
                  </a:lnTo>
                  <a:lnTo>
                    <a:pt x="431" y="1045"/>
                  </a:lnTo>
                  <a:lnTo>
                    <a:pt x="0" y="741"/>
                  </a:lnTo>
                  <a:lnTo>
                    <a:pt x="0" y="0"/>
                  </a:lnTo>
                  <a:close/>
                </a:path>
              </a:pathLst>
            </a:custGeom>
            <a:solidFill>
              <a:srgbClr val="808080"/>
            </a:solidFill>
            <a:ln w="9525">
              <a:solidFill>
                <a:srgbClr val="80808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46" name="Rectangle 26"/>
            <p:cNvSpPr>
              <a:spLocks noChangeArrowheads="1"/>
            </p:cNvSpPr>
            <p:nvPr/>
          </p:nvSpPr>
          <p:spPr bwMode="auto">
            <a:xfrm>
              <a:off x="1051" y="826"/>
              <a:ext cx="118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photoconductive antenna</a:t>
              </a:r>
            </a:p>
          </p:txBody>
        </p:sp>
        <p:sp>
          <p:nvSpPr>
            <p:cNvPr id="29747" name="Line 27"/>
            <p:cNvSpPr>
              <a:spLocks noChangeShapeType="1"/>
            </p:cNvSpPr>
            <p:nvPr/>
          </p:nvSpPr>
          <p:spPr bwMode="auto">
            <a:xfrm>
              <a:off x="1660" y="976"/>
              <a:ext cx="297" cy="219"/>
            </a:xfrm>
            <a:prstGeom prst="line">
              <a:avLst/>
            </a:prstGeom>
            <a:noFill/>
            <a:ln w="222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48" name="Freeform 28"/>
            <p:cNvSpPr>
              <a:spLocks/>
            </p:cNvSpPr>
            <p:nvPr/>
          </p:nvSpPr>
          <p:spPr bwMode="auto">
            <a:xfrm>
              <a:off x="2021" y="1292"/>
              <a:ext cx="28" cy="163"/>
            </a:xfrm>
            <a:custGeom>
              <a:avLst/>
              <a:gdLst>
                <a:gd name="T0" fmla="*/ 0 w 90"/>
                <a:gd name="T1" fmla="*/ 0 h 495"/>
                <a:gd name="T2" fmla="*/ 0 w 90"/>
                <a:gd name="T3" fmla="*/ 0 h 495"/>
                <a:gd name="T4" fmla="*/ 0 w 90"/>
                <a:gd name="T5" fmla="*/ 0 h 495"/>
                <a:gd name="T6" fmla="*/ 0 w 90"/>
                <a:gd name="T7" fmla="*/ 0 h 495"/>
                <a:gd name="T8" fmla="*/ 0 w 90"/>
                <a:gd name="T9" fmla="*/ 0 h 495"/>
                <a:gd name="T10" fmla="*/ 0 60000 65536"/>
                <a:gd name="T11" fmla="*/ 0 60000 65536"/>
                <a:gd name="T12" fmla="*/ 0 60000 65536"/>
                <a:gd name="T13" fmla="*/ 0 60000 65536"/>
                <a:gd name="T14" fmla="*/ 0 60000 65536"/>
                <a:gd name="T15" fmla="*/ 0 w 90"/>
                <a:gd name="T16" fmla="*/ 0 h 495"/>
                <a:gd name="T17" fmla="*/ 90 w 90"/>
                <a:gd name="T18" fmla="*/ 495 h 495"/>
              </a:gdLst>
              <a:ahLst/>
              <a:cxnLst>
                <a:cxn ang="T10">
                  <a:pos x="T0" y="T1"/>
                </a:cxn>
                <a:cxn ang="T11">
                  <a:pos x="T2" y="T3"/>
                </a:cxn>
                <a:cxn ang="T12">
                  <a:pos x="T4" y="T5"/>
                </a:cxn>
                <a:cxn ang="T13">
                  <a:pos x="T6" y="T7"/>
                </a:cxn>
                <a:cxn ang="T14">
                  <a:pos x="T8" y="T9"/>
                </a:cxn>
              </a:cxnLst>
              <a:rect l="T15" t="T16" r="T17" b="T18"/>
              <a:pathLst>
                <a:path w="90" h="495">
                  <a:moveTo>
                    <a:pt x="90" y="76"/>
                  </a:moveTo>
                  <a:lnTo>
                    <a:pt x="90" y="495"/>
                  </a:lnTo>
                  <a:lnTo>
                    <a:pt x="0" y="429"/>
                  </a:lnTo>
                  <a:lnTo>
                    <a:pt x="0" y="0"/>
                  </a:lnTo>
                  <a:lnTo>
                    <a:pt x="90" y="76"/>
                  </a:lnTo>
                  <a:close/>
                </a:path>
              </a:pathLst>
            </a:custGeom>
            <a:solidFill>
              <a:srgbClr val="000000"/>
            </a:solid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49" name="Freeform 29"/>
            <p:cNvSpPr>
              <a:spLocks/>
            </p:cNvSpPr>
            <p:nvPr/>
          </p:nvSpPr>
          <p:spPr bwMode="auto">
            <a:xfrm>
              <a:off x="2021" y="1099"/>
              <a:ext cx="28" cy="162"/>
            </a:xfrm>
            <a:custGeom>
              <a:avLst/>
              <a:gdLst>
                <a:gd name="T0" fmla="*/ 0 w 90"/>
                <a:gd name="T1" fmla="*/ 0 h 495"/>
                <a:gd name="T2" fmla="*/ 0 w 90"/>
                <a:gd name="T3" fmla="*/ 0 h 495"/>
                <a:gd name="T4" fmla="*/ 0 w 90"/>
                <a:gd name="T5" fmla="*/ 0 h 495"/>
                <a:gd name="T6" fmla="*/ 0 w 90"/>
                <a:gd name="T7" fmla="*/ 0 h 495"/>
                <a:gd name="T8" fmla="*/ 0 w 90"/>
                <a:gd name="T9" fmla="*/ 0 h 495"/>
                <a:gd name="T10" fmla="*/ 0 60000 65536"/>
                <a:gd name="T11" fmla="*/ 0 60000 65536"/>
                <a:gd name="T12" fmla="*/ 0 60000 65536"/>
                <a:gd name="T13" fmla="*/ 0 60000 65536"/>
                <a:gd name="T14" fmla="*/ 0 60000 65536"/>
                <a:gd name="T15" fmla="*/ 0 w 90"/>
                <a:gd name="T16" fmla="*/ 0 h 495"/>
                <a:gd name="T17" fmla="*/ 90 w 90"/>
                <a:gd name="T18" fmla="*/ 495 h 495"/>
              </a:gdLst>
              <a:ahLst/>
              <a:cxnLst>
                <a:cxn ang="T10">
                  <a:pos x="T0" y="T1"/>
                </a:cxn>
                <a:cxn ang="T11">
                  <a:pos x="T2" y="T3"/>
                </a:cxn>
                <a:cxn ang="T12">
                  <a:pos x="T4" y="T5"/>
                </a:cxn>
                <a:cxn ang="T13">
                  <a:pos x="T6" y="T7"/>
                </a:cxn>
                <a:cxn ang="T14">
                  <a:pos x="T8" y="T9"/>
                </a:cxn>
              </a:cxnLst>
              <a:rect l="T15" t="T16" r="T17" b="T18"/>
              <a:pathLst>
                <a:path w="90" h="495">
                  <a:moveTo>
                    <a:pt x="90" y="75"/>
                  </a:moveTo>
                  <a:lnTo>
                    <a:pt x="90" y="495"/>
                  </a:lnTo>
                  <a:lnTo>
                    <a:pt x="0" y="429"/>
                  </a:lnTo>
                  <a:lnTo>
                    <a:pt x="0" y="0"/>
                  </a:lnTo>
                  <a:lnTo>
                    <a:pt x="90" y="75"/>
                  </a:lnTo>
                  <a:close/>
                </a:path>
              </a:pathLst>
            </a:custGeom>
            <a:solidFill>
              <a:srgbClr val="000000"/>
            </a:solid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0" name="Freeform 30"/>
            <p:cNvSpPr>
              <a:spLocks/>
            </p:cNvSpPr>
            <p:nvPr/>
          </p:nvSpPr>
          <p:spPr bwMode="auto">
            <a:xfrm>
              <a:off x="2038" y="1004"/>
              <a:ext cx="135" cy="115"/>
            </a:xfrm>
            <a:custGeom>
              <a:avLst/>
              <a:gdLst>
                <a:gd name="T0" fmla="*/ 0 w 438"/>
                <a:gd name="T1" fmla="*/ 0 h 351"/>
                <a:gd name="T2" fmla="*/ 0 w 438"/>
                <a:gd name="T3" fmla="*/ 0 h 351"/>
                <a:gd name="T4" fmla="*/ 0 w 438"/>
                <a:gd name="T5" fmla="*/ 0 h 351"/>
                <a:gd name="T6" fmla="*/ 0 w 438"/>
                <a:gd name="T7" fmla="*/ 0 h 351"/>
                <a:gd name="T8" fmla="*/ 0 60000 65536"/>
                <a:gd name="T9" fmla="*/ 0 60000 65536"/>
                <a:gd name="T10" fmla="*/ 0 60000 65536"/>
                <a:gd name="T11" fmla="*/ 0 60000 65536"/>
                <a:gd name="T12" fmla="*/ 0 w 438"/>
                <a:gd name="T13" fmla="*/ 0 h 351"/>
                <a:gd name="T14" fmla="*/ 438 w 438"/>
                <a:gd name="T15" fmla="*/ 351 h 351"/>
              </a:gdLst>
              <a:ahLst/>
              <a:cxnLst>
                <a:cxn ang="T8">
                  <a:pos x="T0" y="T1"/>
                </a:cxn>
                <a:cxn ang="T9">
                  <a:pos x="T2" y="T3"/>
                </a:cxn>
                <a:cxn ang="T10">
                  <a:pos x="T4" y="T5"/>
                </a:cxn>
                <a:cxn ang="T11">
                  <a:pos x="T6" y="T7"/>
                </a:cxn>
              </a:cxnLst>
              <a:rect l="T12" t="T13" r="T14" b="T15"/>
              <a:pathLst>
                <a:path w="438" h="351">
                  <a:moveTo>
                    <a:pt x="0" y="351"/>
                  </a:moveTo>
                  <a:lnTo>
                    <a:pt x="0" y="0"/>
                  </a:lnTo>
                  <a:lnTo>
                    <a:pt x="438" y="0"/>
                  </a:lnTo>
                  <a:lnTo>
                    <a:pt x="438" y="106"/>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1" name="Line 31"/>
            <p:cNvSpPr>
              <a:spLocks noChangeShapeType="1"/>
            </p:cNvSpPr>
            <p:nvPr/>
          </p:nvSpPr>
          <p:spPr bwMode="auto">
            <a:xfrm>
              <a:off x="2135" y="1038"/>
              <a:ext cx="77"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2" name="Line 32"/>
            <p:cNvSpPr>
              <a:spLocks noChangeShapeType="1"/>
            </p:cNvSpPr>
            <p:nvPr/>
          </p:nvSpPr>
          <p:spPr bwMode="auto">
            <a:xfrm>
              <a:off x="2144" y="1055"/>
              <a:ext cx="59"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3" name="Line 33"/>
            <p:cNvSpPr>
              <a:spLocks noChangeShapeType="1"/>
            </p:cNvSpPr>
            <p:nvPr/>
          </p:nvSpPr>
          <p:spPr bwMode="auto">
            <a:xfrm>
              <a:off x="2161" y="1071"/>
              <a:ext cx="29"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4" name="Oval 35"/>
            <p:cNvSpPr>
              <a:spLocks noChangeArrowheads="1"/>
            </p:cNvSpPr>
            <p:nvPr/>
          </p:nvSpPr>
          <p:spPr bwMode="auto">
            <a:xfrm>
              <a:off x="1416" y="1282"/>
              <a:ext cx="34" cy="134"/>
            </a:xfrm>
            <a:prstGeom prst="ellipse">
              <a:avLst/>
            </a:prstGeom>
            <a:noFill/>
            <a:ln w="1588">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55" name="Rectangle 36"/>
            <p:cNvSpPr>
              <a:spLocks noChangeArrowheads="1"/>
            </p:cNvSpPr>
            <p:nvPr/>
          </p:nvSpPr>
          <p:spPr bwMode="auto">
            <a:xfrm>
              <a:off x="281" y="943"/>
              <a:ext cx="725"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femtosecond optical beam</a:t>
              </a:r>
            </a:p>
          </p:txBody>
        </p:sp>
        <p:sp>
          <p:nvSpPr>
            <p:cNvPr id="29756" name="Line 37"/>
            <p:cNvSpPr>
              <a:spLocks noChangeShapeType="1"/>
            </p:cNvSpPr>
            <p:nvPr/>
          </p:nvSpPr>
          <p:spPr bwMode="auto">
            <a:xfrm>
              <a:off x="933" y="1179"/>
              <a:ext cx="71" cy="140"/>
            </a:xfrm>
            <a:prstGeom prst="line">
              <a:avLst/>
            </a:prstGeom>
            <a:noFill/>
            <a:ln w="222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7" name="Freeform 38"/>
            <p:cNvSpPr>
              <a:spLocks/>
            </p:cNvSpPr>
            <p:nvPr/>
          </p:nvSpPr>
          <p:spPr bwMode="auto">
            <a:xfrm>
              <a:off x="1436" y="1278"/>
              <a:ext cx="601" cy="133"/>
            </a:xfrm>
            <a:custGeom>
              <a:avLst/>
              <a:gdLst>
                <a:gd name="T0" fmla="*/ 0 w 1944"/>
                <a:gd name="T1" fmla="*/ 0 h 407"/>
                <a:gd name="T2" fmla="*/ 0 w 1944"/>
                <a:gd name="T3" fmla="*/ 0 h 407"/>
                <a:gd name="T4" fmla="*/ 0 w 1944"/>
                <a:gd name="T5" fmla="*/ 0 h 407"/>
                <a:gd name="T6" fmla="*/ 0 60000 65536"/>
                <a:gd name="T7" fmla="*/ 0 60000 65536"/>
                <a:gd name="T8" fmla="*/ 0 60000 65536"/>
                <a:gd name="T9" fmla="*/ 0 w 1944"/>
                <a:gd name="T10" fmla="*/ 0 h 407"/>
                <a:gd name="T11" fmla="*/ 1944 w 1944"/>
                <a:gd name="T12" fmla="*/ 407 h 407"/>
              </a:gdLst>
              <a:ahLst/>
              <a:cxnLst>
                <a:cxn ang="T6">
                  <a:pos x="T0" y="T1"/>
                </a:cxn>
                <a:cxn ang="T7">
                  <a:pos x="T2" y="T3"/>
                </a:cxn>
                <a:cxn ang="T8">
                  <a:pos x="T4" y="T5"/>
                </a:cxn>
              </a:cxnLst>
              <a:rect l="T9" t="T10" r="T11" b="T12"/>
              <a:pathLst>
                <a:path w="1944" h="407">
                  <a:moveTo>
                    <a:pt x="0" y="0"/>
                  </a:moveTo>
                  <a:lnTo>
                    <a:pt x="1944" y="10"/>
                  </a:lnTo>
                  <a:lnTo>
                    <a:pt x="20" y="407"/>
                  </a:lnTo>
                </a:path>
              </a:pathLst>
            </a:custGeom>
            <a:noFill/>
            <a:ln w="30163">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8" name="Freeform 39"/>
            <p:cNvSpPr>
              <a:spLocks/>
            </p:cNvSpPr>
            <p:nvPr/>
          </p:nvSpPr>
          <p:spPr bwMode="auto">
            <a:xfrm>
              <a:off x="1358" y="1125"/>
              <a:ext cx="81" cy="306"/>
            </a:xfrm>
            <a:custGeom>
              <a:avLst/>
              <a:gdLst>
                <a:gd name="T0" fmla="*/ 0 w 261"/>
                <a:gd name="T1" fmla="*/ 0 h 932"/>
                <a:gd name="T2" fmla="*/ 0 w 261"/>
                <a:gd name="T3" fmla="*/ 0 h 932"/>
                <a:gd name="T4" fmla="*/ 0 w 261"/>
                <a:gd name="T5" fmla="*/ 0 h 932"/>
                <a:gd name="T6" fmla="*/ 0 w 261"/>
                <a:gd name="T7" fmla="*/ 0 h 932"/>
                <a:gd name="T8" fmla="*/ 0 w 261"/>
                <a:gd name="T9" fmla="*/ 0 h 932"/>
                <a:gd name="T10" fmla="*/ 0 w 261"/>
                <a:gd name="T11" fmla="*/ 0 h 932"/>
                <a:gd name="T12" fmla="*/ 0 w 261"/>
                <a:gd name="T13" fmla="*/ 0 h 932"/>
                <a:gd name="T14" fmla="*/ 0 w 261"/>
                <a:gd name="T15" fmla="*/ 0 h 932"/>
                <a:gd name="T16" fmla="*/ 0 w 261"/>
                <a:gd name="T17" fmla="*/ 0 h 932"/>
                <a:gd name="T18" fmla="*/ 0 w 261"/>
                <a:gd name="T19" fmla="*/ 0 h 932"/>
                <a:gd name="T20" fmla="*/ 0 w 261"/>
                <a:gd name="T21" fmla="*/ 0 h 932"/>
                <a:gd name="T22" fmla="*/ 0 w 261"/>
                <a:gd name="T23" fmla="*/ 0 h 932"/>
                <a:gd name="T24" fmla="*/ 0 w 261"/>
                <a:gd name="T25" fmla="*/ 0 h 932"/>
                <a:gd name="T26" fmla="*/ 0 w 261"/>
                <a:gd name="T27" fmla="*/ 0 h 932"/>
                <a:gd name="T28" fmla="*/ 0 w 261"/>
                <a:gd name="T29" fmla="*/ 0 h 932"/>
                <a:gd name="T30" fmla="*/ 0 w 261"/>
                <a:gd name="T31" fmla="*/ 0 h 932"/>
                <a:gd name="T32" fmla="*/ 0 w 261"/>
                <a:gd name="T33" fmla="*/ 0 h 932"/>
                <a:gd name="T34" fmla="*/ 0 w 261"/>
                <a:gd name="T35" fmla="*/ 0 h 932"/>
                <a:gd name="T36" fmla="*/ 0 w 261"/>
                <a:gd name="T37" fmla="*/ 0 h 932"/>
                <a:gd name="T38" fmla="*/ 0 w 261"/>
                <a:gd name="T39" fmla="*/ 0 h 9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932"/>
                <a:gd name="T62" fmla="*/ 261 w 261"/>
                <a:gd name="T63" fmla="*/ 932 h 9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932">
                  <a:moveTo>
                    <a:pt x="25" y="932"/>
                  </a:moveTo>
                  <a:lnTo>
                    <a:pt x="5" y="742"/>
                  </a:lnTo>
                  <a:lnTo>
                    <a:pt x="0" y="650"/>
                  </a:lnTo>
                  <a:lnTo>
                    <a:pt x="0" y="605"/>
                  </a:lnTo>
                  <a:lnTo>
                    <a:pt x="0" y="558"/>
                  </a:lnTo>
                  <a:lnTo>
                    <a:pt x="41" y="245"/>
                  </a:lnTo>
                  <a:lnTo>
                    <a:pt x="132" y="45"/>
                  </a:lnTo>
                  <a:lnTo>
                    <a:pt x="192" y="3"/>
                  </a:lnTo>
                  <a:lnTo>
                    <a:pt x="226" y="0"/>
                  </a:lnTo>
                  <a:lnTo>
                    <a:pt x="261" y="10"/>
                  </a:lnTo>
                  <a:lnTo>
                    <a:pt x="231" y="12"/>
                  </a:lnTo>
                  <a:lnTo>
                    <a:pt x="199" y="26"/>
                  </a:lnTo>
                  <a:lnTo>
                    <a:pt x="142" y="82"/>
                  </a:lnTo>
                  <a:lnTo>
                    <a:pt x="53" y="291"/>
                  </a:lnTo>
                  <a:lnTo>
                    <a:pt x="10" y="589"/>
                  </a:lnTo>
                  <a:lnTo>
                    <a:pt x="8" y="671"/>
                  </a:lnTo>
                  <a:lnTo>
                    <a:pt x="8" y="712"/>
                  </a:lnTo>
                  <a:lnTo>
                    <a:pt x="9" y="756"/>
                  </a:lnTo>
                  <a:lnTo>
                    <a:pt x="25" y="930"/>
                  </a:lnTo>
                  <a:lnTo>
                    <a:pt x="25" y="932"/>
                  </a:lnTo>
                  <a:close/>
                </a:path>
              </a:pathLst>
            </a:custGeom>
            <a:solidFill>
              <a:srgbClr val="5F5F5F"/>
            </a:solidFill>
            <a:ln w="1588">
              <a:solidFill>
                <a:srgbClr val="A2A2A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59" name="Freeform 40"/>
            <p:cNvSpPr>
              <a:spLocks/>
            </p:cNvSpPr>
            <p:nvPr/>
          </p:nvSpPr>
          <p:spPr bwMode="auto">
            <a:xfrm>
              <a:off x="1369" y="1140"/>
              <a:ext cx="146" cy="444"/>
            </a:xfrm>
            <a:custGeom>
              <a:avLst/>
              <a:gdLst>
                <a:gd name="T0" fmla="*/ 0 w 473"/>
                <a:gd name="T1" fmla="*/ 0 h 1356"/>
                <a:gd name="T2" fmla="*/ 0 w 473"/>
                <a:gd name="T3" fmla="*/ 0 h 1356"/>
                <a:gd name="T4" fmla="*/ 0 w 473"/>
                <a:gd name="T5" fmla="*/ 0 h 1356"/>
                <a:gd name="T6" fmla="*/ 0 w 473"/>
                <a:gd name="T7" fmla="*/ 0 h 1356"/>
                <a:gd name="T8" fmla="*/ 0 w 473"/>
                <a:gd name="T9" fmla="*/ 0 h 1356"/>
                <a:gd name="T10" fmla="*/ 0 w 473"/>
                <a:gd name="T11" fmla="*/ 0 h 1356"/>
                <a:gd name="T12" fmla="*/ 0 w 473"/>
                <a:gd name="T13" fmla="*/ 0 h 1356"/>
                <a:gd name="T14" fmla="*/ 0 w 473"/>
                <a:gd name="T15" fmla="*/ 0 h 1356"/>
                <a:gd name="T16" fmla="*/ 0 w 473"/>
                <a:gd name="T17" fmla="*/ 0 h 1356"/>
                <a:gd name="T18" fmla="*/ 0 w 473"/>
                <a:gd name="T19" fmla="*/ 0 h 1356"/>
                <a:gd name="T20" fmla="*/ 0 w 473"/>
                <a:gd name="T21" fmla="*/ 0 h 1356"/>
                <a:gd name="T22" fmla="*/ 0 w 473"/>
                <a:gd name="T23" fmla="*/ 0 h 1356"/>
                <a:gd name="T24" fmla="*/ 0 w 473"/>
                <a:gd name="T25" fmla="*/ 0 h 1356"/>
                <a:gd name="T26" fmla="*/ 0 w 473"/>
                <a:gd name="T27" fmla="*/ 0 h 1356"/>
                <a:gd name="T28" fmla="*/ 0 w 473"/>
                <a:gd name="T29" fmla="*/ 0 h 1356"/>
                <a:gd name="T30" fmla="*/ 0 w 473"/>
                <a:gd name="T31" fmla="*/ 0 h 1356"/>
                <a:gd name="T32" fmla="*/ 0 w 473"/>
                <a:gd name="T33" fmla="*/ 0 h 1356"/>
                <a:gd name="T34" fmla="*/ 0 w 473"/>
                <a:gd name="T35" fmla="*/ 0 h 1356"/>
                <a:gd name="T36" fmla="*/ 0 w 473"/>
                <a:gd name="T37" fmla="*/ 0 h 1356"/>
                <a:gd name="T38" fmla="*/ 0 w 473"/>
                <a:gd name="T39" fmla="*/ 0 h 1356"/>
                <a:gd name="T40" fmla="*/ 0 w 473"/>
                <a:gd name="T41" fmla="*/ 0 h 1356"/>
                <a:gd name="T42" fmla="*/ 0 w 473"/>
                <a:gd name="T43" fmla="*/ 0 h 1356"/>
                <a:gd name="T44" fmla="*/ 0 w 473"/>
                <a:gd name="T45" fmla="*/ 0 h 1356"/>
                <a:gd name="T46" fmla="*/ 0 w 473"/>
                <a:gd name="T47" fmla="*/ 0 h 1356"/>
                <a:gd name="T48" fmla="*/ 0 w 473"/>
                <a:gd name="T49" fmla="*/ 0 h 1356"/>
                <a:gd name="T50" fmla="*/ 0 w 473"/>
                <a:gd name="T51" fmla="*/ 0 h 1356"/>
                <a:gd name="T52" fmla="*/ 0 w 473"/>
                <a:gd name="T53" fmla="*/ 0 h 1356"/>
                <a:gd name="T54" fmla="*/ 0 w 473"/>
                <a:gd name="T55" fmla="*/ 0 h 1356"/>
                <a:gd name="T56" fmla="*/ 0 w 473"/>
                <a:gd name="T57" fmla="*/ 0 h 1356"/>
                <a:gd name="T58" fmla="*/ 0 w 473"/>
                <a:gd name="T59" fmla="*/ 0 h 13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3"/>
                <a:gd name="T91" fmla="*/ 0 h 1356"/>
                <a:gd name="T92" fmla="*/ 473 w 473"/>
                <a:gd name="T93" fmla="*/ 1356 h 13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3" h="1356">
                  <a:moveTo>
                    <a:pt x="0" y="959"/>
                  </a:moveTo>
                  <a:lnTo>
                    <a:pt x="83" y="1230"/>
                  </a:lnTo>
                  <a:lnTo>
                    <a:pt x="140" y="1309"/>
                  </a:lnTo>
                  <a:lnTo>
                    <a:pt x="203" y="1351"/>
                  </a:lnTo>
                  <a:lnTo>
                    <a:pt x="234" y="1356"/>
                  </a:lnTo>
                  <a:lnTo>
                    <a:pt x="265" y="1353"/>
                  </a:lnTo>
                  <a:lnTo>
                    <a:pt x="326" y="1313"/>
                  </a:lnTo>
                  <a:lnTo>
                    <a:pt x="380" y="1233"/>
                  </a:lnTo>
                  <a:lnTo>
                    <a:pt x="425" y="1108"/>
                  </a:lnTo>
                  <a:lnTo>
                    <a:pt x="470" y="784"/>
                  </a:lnTo>
                  <a:lnTo>
                    <a:pt x="473" y="700"/>
                  </a:lnTo>
                  <a:lnTo>
                    <a:pt x="473" y="659"/>
                  </a:lnTo>
                  <a:lnTo>
                    <a:pt x="473" y="615"/>
                  </a:lnTo>
                  <a:lnTo>
                    <a:pt x="460" y="452"/>
                  </a:lnTo>
                  <a:lnTo>
                    <a:pt x="397" y="173"/>
                  </a:lnTo>
                  <a:lnTo>
                    <a:pt x="348" y="70"/>
                  </a:lnTo>
                  <a:lnTo>
                    <a:pt x="286" y="0"/>
                  </a:lnTo>
                  <a:lnTo>
                    <a:pt x="381" y="179"/>
                  </a:lnTo>
                  <a:lnTo>
                    <a:pt x="434" y="446"/>
                  </a:lnTo>
                  <a:lnTo>
                    <a:pt x="441" y="595"/>
                  </a:lnTo>
                  <a:lnTo>
                    <a:pt x="441" y="671"/>
                  </a:lnTo>
                  <a:lnTo>
                    <a:pt x="440" y="709"/>
                  </a:lnTo>
                  <a:lnTo>
                    <a:pt x="437" y="750"/>
                  </a:lnTo>
                  <a:lnTo>
                    <a:pt x="385" y="1041"/>
                  </a:lnTo>
                  <a:lnTo>
                    <a:pt x="293" y="1235"/>
                  </a:lnTo>
                  <a:lnTo>
                    <a:pt x="240" y="1278"/>
                  </a:lnTo>
                  <a:lnTo>
                    <a:pt x="184" y="1287"/>
                  </a:lnTo>
                  <a:lnTo>
                    <a:pt x="132" y="1259"/>
                  </a:lnTo>
                  <a:lnTo>
                    <a:pt x="81" y="1194"/>
                  </a:lnTo>
                  <a:lnTo>
                    <a:pt x="0" y="959"/>
                  </a:lnTo>
                  <a:close/>
                </a:path>
              </a:pathLst>
            </a:custGeom>
            <a:solidFill>
              <a:srgbClr val="5F5F5F"/>
            </a:solidFill>
            <a:ln w="1588">
              <a:solidFill>
                <a:srgbClr val="A2A2A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0" name="Freeform 41"/>
            <p:cNvSpPr>
              <a:spLocks/>
            </p:cNvSpPr>
            <p:nvPr/>
          </p:nvSpPr>
          <p:spPr bwMode="auto">
            <a:xfrm>
              <a:off x="1406" y="1422"/>
              <a:ext cx="104" cy="148"/>
            </a:xfrm>
            <a:custGeom>
              <a:avLst/>
              <a:gdLst>
                <a:gd name="T0" fmla="*/ 0 w 338"/>
                <a:gd name="T1" fmla="*/ 0 h 453"/>
                <a:gd name="T2" fmla="*/ 0 w 338"/>
                <a:gd name="T3" fmla="*/ 0 h 453"/>
                <a:gd name="T4" fmla="*/ 0 w 338"/>
                <a:gd name="T5" fmla="*/ 0 h 453"/>
                <a:gd name="T6" fmla="*/ 0 w 338"/>
                <a:gd name="T7" fmla="*/ 0 h 453"/>
                <a:gd name="T8" fmla="*/ 0 w 338"/>
                <a:gd name="T9" fmla="*/ 0 h 453"/>
                <a:gd name="T10" fmla="*/ 0 w 338"/>
                <a:gd name="T11" fmla="*/ 0 h 453"/>
                <a:gd name="T12" fmla="*/ 0 w 338"/>
                <a:gd name="T13" fmla="*/ 0 h 453"/>
                <a:gd name="T14" fmla="*/ 0 w 338"/>
                <a:gd name="T15" fmla="*/ 0 h 453"/>
                <a:gd name="T16" fmla="*/ 0 w 338"/>
                <a:gd name="T17" fmla="*/ 0 h 453"/>
                <a:gd name="T18" fmla="*/ 0 w 338"/>
                <a:gd name="T19" fmla="*/ 0 h 453"/>
                <a:gd name="T20" fmla="*/ 0 w 338"/>
                <a:gd name="T21" fmla="*/ 0 h 453"/>
                <a:gd name="T22" fmla="*/ 0 w 338"/>
                <a:gd name="T23" fmla="*/ 0 h 453"/>
                <a:gd name="T24" fmla="*/ 0 w 338"/>
                <a:gd name="T25" fmla="*/ 0 h 453"/>
                <a:gd name="T26" fmla="*/ 0 w 338"/>
                <a:gd name="T27" fmla="*/ 0 h 453"/>
                <a:gd name="T28" fmla="*/ 0 w 338"/>
                <a:gd name="T29" fmla="*/ 0 h 4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453"/>
                <a:gd name="T47" fmla="*/ 338 w 338"/>
                <a:gd name="T48" fmla="*/ 453 h 4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453">
                  <a:moveTo>
                    <a:pt x="297" y="136"/>
                  </a:moveTo>
                  <a:lnTo>
                    <a:pt x="289" y="191"/>
                  </a:lnTo>
                  <a:lnTo>
                    <a:pt x="264" y="261"/>
                  </a:lnTo>
                  <a:lnTo>
                    <a:pt x="196" y="370"/>
                  </a:lnTo>
                  <a:lnTo>
                    <a:pt x="100" y="436"/>
                  </a:lnTo>
                  <a:lnTo>
                    <a:pt x="51" y="434"/>
                  </a:lnTo>
                  <a:lnTo>
                    <a:pt x="0" y="406"/>
                  </a:lnTo>
                  <a:lnTo>
                    <a:pt x="93" y="453"/>
                  </a:lnTo>
                  <a:lnTo>
                    <a:pt x="139" y="443"/>
                  </a:lnTo>
                  <a:lnTo>
                    <a:pt x="185" y="409"/>
                  </a:lnTo>
                  <a:lnTo>
                    <a:pt x="238" y="361"/>
                  </a:lnTo>
                  <a:lnTo>
                    <a:pt x="283" y="269"/>
                  </a:lnTo>
                  <a:lnTo>
                    <a:pt x="338" y="0"/>
                  </a:lnTo>
                  <a:lnTo>
                    <a:pt x="320" y="98"/>
                  </a:lnTo>
                  <a:lnTo>
                    <a:pt x="297" y="136"/>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1" name="Freeform 42"/>
            <p:cNvSpPr>
              <a:spLocks/>
            </p:cNvSpPr>
            <p:nvPr/>
          </p:nvSpPr>
          <p:spPr bwMode="auto">
            <a:xfrm>
              <a:off x="1359" y="1129"/>
              <a:ext cx="147" cy="431"/>
            </a:xfrm>
            <a:custGeom>
              <a:avLst/>
              <a:gdLst>
                <a:gd name="T0" fmla="*/ 0 w 473"/>
                <a:gd name="T1" fmla="*/ 0 h 1316"/>
                <a:gd name="T2" fmla="*/ 0 w 473"/>
                <a:gd name="T3" fmla="*/ 0 h 1316"/>
                <a:gd name="T4" fmla="*/ 0 w 473"/>
                <a:gd name="T5" fmla="*/ 0 h 1316"/>
                <a:gd name="T6" fmla="*/ 0 w 473"/>
                <a:gd name="T7" fmla="*/ 0 h 1316"/>
                <a:gd name="T8" fmla="*/ 0 w 473"/>
                <a:gd name="T9" fmla="*/ 0 h 1316"/>
                <a:gd name="T10" fmla="*/ 0 w 473"/>
                <a:gd name="T11" fmla="*/ 0 h 1316"/>
                <a:gd name="T12" fmla="*/ 0 w 473"/>
                <a:gd name="T13" fmla="*/ 0 h 1316"/>
                <a:gd name="T14" fmla="*/ 0 w 473"/>
                <a:gd name="T15" fmla="*/ 0 h 1316"/>
                <a:gd name="T16" fmla="*/ 0 w 473"/>
                <a:gd name="T17" fmla="*/ 0 h 1316"/>
                <a:gd name="T18" fmla="*/ 0 w 473"/>
                <a:gd name="T19" fmla="*/ 0 h 1316"/>
                <a:gd name="T20" fmla="*/ 0 w 473"/>
                <a:gd name="T21" fmla="*/ 0 h 1316"/>
                <a:gd name="T22" fmla="*/ 0 w 473"/>
                <a:gd name="T23" fmla="*/ 0 h 1316"/>
                <a:gd name="T24" fmla="*/ 0 w 473"/>
                <a:gd name="T25" fmla="*/ 0 h 1316"/>
                <a:gd name="T26" fmla="*/ 0 w 473"/>
                <a:gd name="T27" fmla="*/ 0 h 1316"/>
                <a:gd name="T28" fmla="*/ 0 w 473"/>
                <a:gd name="T29" fmla="*/ 0 h 1316"/>
                <a:gd name="T30" fmla="*/ 0 w 473"/>
                <a:gd name="T31" fmla="*/ 0 h 1316"/>
                <a:gd name="T32" fmla="*/ 0 w 473"/>
                <a:gd name="T33" fmla="*/ 0 h 1316"/>
                <a:gd name="T34" fmla="*/ 0 w 473"/>
                <a:gd name="T35" fmla="*/ 0 h 1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1316"/>
                <a:gd name="T56" fmla="*/ 473 w 473"/>
                <a:gd name="T57" fmla="*/ 1316 h 1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1316">
                  <a:moveTo>
                    <a:pt x="0" y="666"/>
                  </a:moveTo>
                  <a:lnTo>
                    <a:pt x="25" y="376"/>
                  </a:lnTo>
                  <a:lnTo>
                    <a:pt x="81" y="167"/>
                  </a:lnTo>
                  <a:lnTo>
                    <a:pt x="155" y="43"/>
                  </a:lnTo>
                  <a:lnTo>
                    <a:pt x="242" y="0"/>
                  </a:lnTo>
                  <a:lnTo>
                    <a:pt x="283" y="10"/>
                  </a:lnTo>
                  <a:lnTo>
                    <a:pt x="325" y="41"/>
                  </a:lnTo>
                  <a:lnTo>
                    <a:pt x="398" y="166"/>
                  </a:lnTo>
                  <a:lnTo>
                    <a:pt x="450" y="375"/>
                  </a:lnTo>
                  <a:lnTo>
                    <a:pt x="473" y="666"/>
                  </a:lnTo>
                  <a:lnTo>
                    <a:pt x="447" y="949"/>
                  </a:lnTo>
                  <a:lnTo>
                    <a:pt x="391" y="1152"/>
                  </a:lnTo>
                  <a:lnTo>
                    <a:pt x="317" y="1274"/>
                  </a:lnTo>
                  <a:lnTo>
                    <a:pt x="233" y="1316"/>
                  </a:lnTo>
                  <a:lnTo>
                    <a:pt x="151" y="1277"/>
                  </a:lnTo>
                  <a:lnTo>
                    <a:pt x="78" y="1156"/>
                  </a:lnTo>
                  <a:lnTo>
                    <a:pt x="25" y="953"/>
                  </a:lnTo>
                  <a:lnTo>
                    <a:pt x="0" y="666"/>
                  </a:lnTo>
                  <a:close/>
                </a:path>
              </a:pathLst>
            </a:custGeom>
            <a:noFill/>
            <a:ln w="9525">
              <a:solidFill>
                <a:srgbClr val="727272"/>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2" name="Freeform 43"/>
            <p:cNvSpPr>
              <a:spLocks/>
            </p:cNvSpPr>
            <p:nvPr/>
          </p:nvSpPr>
          <p:spPr bwMode="auto">
            <a:xfrm>
              <a:off x="1498" y="1228"/>
              <a:ext cx="14" cy="220"/>
            </a:xfrm>
            <a:custGeom>
              <a:avLst/>
              <a:gdLst>
                <a:gd name="T0" fmla="*/ 0 w 46"/>
                <a:gd name="T1" fmla="*/ 0 h 670"/>
                <a:gd name="T2" fmla="*/ 0 w 46"/>
                <a:gd name="T3" fmla="*/ 0 h 670"/>
                <a:gd name="T4" fmla="*/ 0 w 46"/>
                <a:gd name="T5" fmla="*/ 0 h 670"/>
                <a:gd name="T6" fmla="*/ 0 w 46"/>
                <a:gd name="T7" fmla="*/ 0 h 670"/>
                <a:gd name="T8" fmla="*/ 0 w 46"/>
                <a:gd name="T9" fmla="*/ 0 h 670"/>
                <a:gd name="T10" fmla="*/ 0 w 46"/>
                <a:gd name="T11" fmla="*/ 0 h 670"/>
                <a:gd name="T12" fmla="*/ 0 w 46"/>
                <a:gd name="T13" fmla="*/ 0 h 670"/>
                <a:gd name="T14" fmla="*/ 0 w 46"/>
                <a:gd name="T15" fmla="*/ 0 h 670"/>
                <a:gd name="T16" fmla="*/ 0 w 46"/>
                <a:gd name="T17" fmla="*/ 0 h 670"/>
                <a:gd name="T18" fmla="*/ 0 w 46"/>
                <a:gd name="T19" fmla="*/ 0 h 670"/>
                <a:gd name="T20" fmla="*/ 0 w 46"/>
                <a:gd name="T21" fmla="*/ 0 h 670"/>
                <a:gd name="T22" fmla="*/ 0 w 46"/>
                <a:gd name="T23" fmla="*/ 0 h 670"/>
                <a:gd name="T24" fmla="*/ 0 w 46"/>
                <a:gd name="T25" fmla="*/ 0 h 670"/>
                <a:gd name="T26" fmla="*/ 0 w 46"/>
                <a:gd name="T27" fmla="*/ 0 h 670"/>
                <a:gd name="T28" fmla="*/ 0 w 46"/>
                <a:gd name="T29" fmla="*/ 0 h 670"/>
                <a:gd name="T30" fmla="*/ 0 w 46"/>
                <a:gd name="T31" fmla="*/ 0 h 6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70"/>
                <a:gd name="T50" fmla="*/ 46 w 46"/>
                <a:gd name="T51" fmla="*/ 670 h 6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70">
                  <a:moveTo>
                    <a:pt x="40" y="590"/>
                  </a:moveTo>
                  <a:lnTo>
                    <a:pt x="46" y="438"/>
                  </a:lnTo>
                  <a:lnTo>
                    <a:pt x="46" y="361"/>
                  </a:lnTo>
                  <a:lnTo>
                    <a:pt x="46" y="323"/>
                  </a:lnTo>
                  <a:lnTo>
                    <a:pt x="43" y="283"/>
                  </a:lnTo>
                  <a:lnTo>
                    <a:pt x="0" y="0"/>
                  </a:lnTo>
                  <a:lnTo>
                    <a:pt x="36" y="284"/>
                  </a:lnTo>
                  <a:lnTo>
                    <a:pt x="37" y="359"/>
                  </a:lnTo>
                  <a:lnTo>
                    <a:pt x="37" y="397"/>
                  </a:lnTo>
                  <a:lnTo>
                    <a:pt x="38" y="436"/>
                  </a:lnTo>
                  <a:lnTo>
                    <a:pt x="25" y="596"/>
                  </a:lnTo>
                  <a:lnTo>
                    <a:pt x="28" y="617"/>
                  </a:lnTo>
                  <a:lnTo>
                    <a:pt x="29" y="640"/>
                  </a:lnTo>
                  <a:lnTo>
                    <a:pt x="27" y="670"/>
                  </a:lnTo>
                  <a:lnTo>
                    <a:pt x="33" y="644"/>
                  </a:lnTo>
                  <a:lnTo>
                    <a:pt x="40" y="5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3" name="Freeform 44"/>
            <p:cNvSpPr>
              <a:spLocks/>
            </p:cNvSpPr>
            <p:nvPr/>
          </p:nvSpPr>
          <p:spPr bwMode="auto">
            <a:xfrm>
              <a:off x="1395" y="1466"/>
              <a:ext cx="67" cy="71"/>
            </a:xfrm>
            <a:custGeom>
              <a:avLst/>
              <a:gdLst>
                <a:gd name="T0" fmla="*/ 0 w 217"/>
                <a:gd name="T1" fmla="*/ 0 h 220"/>
                <a:gd name="T2" fmla="*/ 0 w 217"/>
                <a:gd name="T3" fmla="*/ 0 h 220"/>
                <a:gd name="T4" fmla="*/ 0 w 217"/>
                <a:gd name="T5" fmla="*/ 0 h 220"/>
                <a:gd name="T6" fmla="*/ 0 w 217"/>
                <a:gd name="T7" fmla="*/ 0 h 220"/>
                <a:gd name="T8" fmla="*/ 0 w 217"/>
                <a:gd name="T9" fmla="*/ 0 h 220"/>
                <a:gd name="T10" fmla="*/ 0 w 217"/>
                <a:gd name="T11" fmla="*/ 0 h 220"/>
                <a:gd name="T12" fmla="*/ 0 w 217"/>
                <a:gd name="T13" fmla="*/ 0 h 220"/>
                <a:gd name="T14" fmla="*/ 0 w 217"/>
                <a:gd name="T15" fmla="*/ 0 h 220"/>
                <a:gd name="T16" fmla="*/ 0 w 217"/>
                <a:gd name="T17" fmla="*/ 0 h 220"/>
                <a:gd name="T18" fmla="*/ 0 w 217"/>
                <a:gd name="T19" fmla="*/ 0 h 220"/>
                <a:gd name="T20" fmla="*/ 0 w 217"/>
                <a:gd name="T21" fmla="*/ 0 h 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220"/>
                <a:gd name="T35" fmla="*/ 217 w 217"/>
                <a:gd name="T36" fmla="*/ 220 h 2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220">
                  <a:moveTo>
                    <a:pt x="217" y="154"/>
                  </a:moveTo>
                  <a:lnTo>
                    <a:pt x="154" y="214"/>
                  </a:lnTo>
                  <a:lnTo>
                    <a:pt x="124" y="220"/>
                  </a:lnTo>
                  <a:lnTo>
                    <a:pt x="94" y="211"/>
                  </a:lnTo>
                  <a:lnTo>
                    <a:pt x="42" y="162"/>
                  </a:lnTo>
                  <a:lnTo>
                    <a:pt x="0" y="83"/>
                  </a:lnTo>
                  <a:lnTo>
                    <a:pt x="30" y="0"/>
                  </a:lnTo>
                  <a:lnTo>
                    <a:pt x="88" y="83"/>
                  </a:lnTo>
                  <a:lnTo>
                    <a:pt x="133" y="103"/>
                  </a:lnTo>
                  <a:lnTo>
                    <a:pt x="193" y="88"/>
                  </a:lnTo>
                  <a:lnTo>
                    <a:pt x="217" y="154"/>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4" name="Freeform 45"/>
            <p:cNvSpPr>
              <a:spLocks/>
            </p:cNvSpPr>
            <p:nvPr/>
          </p:nvSpPr>
          <p:spPr bwMode="auto">
            <a:xfrm>
              <a:off x="1463" y="1341"/>
              <a:ext cx="38" cy="164"/>
            </a:xfrm>
            <a:custGeom>
              <a:avLst/>
              <a:gdLst>
                <a:gd name="T0" fmla="*/ 0 w 122"/>
                <a:gd name="T1" fmla="*/ 0 h 499"/>
                <a:gd name="T2" fmla="*/ 0 w 122"/>
                <a:gd name="T3" fmla="*/ 0 h 499"/>
                <a:gd name="T4" fmla="*/ 0 w 122"/>
                <a:gd name="T5" fmla="*/ 0 h 499"/>
                <a:gd name="T6" fmla="*/ 0 w 122"/>
                <a:gd name="T7" fmla="*/ 0 h 499"/>
                <a:gd name="T8" fmla="*/ 0 w 122"/>
                <a:gd name="T9" fmla="*/ 0 h 499"/>
                <a:gd name="T10" fmla="*/ 0 w 122"/>
                <a:gd name="T11" fmla="*/ 0 h 499"/>
                <a:gd name="T12" fmla="*/ 0 w 122"/>
                <a:gd name="T13" fmla="*/ 0 h 499"/>
                <a:gd name="T14" fmla="*/ 0 60000 65536"/>
                <a:gd name="T15" fmla="*/ 0 60000 65536"/>
                <a:gd name="T16" fmla="*/ 0 60000 65536"/>
                <a:gd name="T17" fmla="*/ 0 60000 65536"/>
                <a:gd name="T18" fmla="*/ 0 60000 65536"/>
                <a:gd name="T19" fmla="*/ 0 60000 65536"/>
                <a:gd name="T20" fmla="*/ 0 60000 65536"/>
                <a:gd name="T21" fmla="*/ 0 w 122"/>
                <a:gd name="T22" fmla="*/ 0 h 499"/>
                <a:gd name="T23" fmla="*/ 122 w 122"/>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499">
                  <a:moveTo>
                    <a:pt x="18" y="499"/>
                  </a:moveTo>
                  <a:lnTo>
                    <a:pt x="93" y="299"/>
                  </a:lnTo>
                  <a:lnTo>
                    <a:pt x="122" y="0"/>
                  </a:lnTo>
                  <a:lnTo>
                    <a:pt x="80" y="262"/>
                  </a:lnTo>
                  <a:lnTo>
                    <a:pt x="0" y="445"/>
                  </a:lnTo>
                  <a:lnTo>
                    <a:pt x="0" y="482"/>
                  </a:lnTo>
                  <a:lnTo>
                    <a:pt x="18" y="499"/>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5" name="Freeform 46"/>
            <p:cNvSpPr>
              <a:spLocks/>
            </p:cNvSpPr>
            <p:nvPr/>
          </p:nvSpPr>
          <p:spPr bwMode="auto">
            <a:xfrm>
              <a:off x="1459" y="1228"/>
              <a:ext cx="53" cy="340"/>
            </a:xfrm>
            <a:custGeom>
              <a:avLst/>
              <a:gdLst>
                <a:gd name="T0" fmla="*/ 0 w 171"/>
                <a:gd name="T1" fmla="*/ 0 h 1035"/>
                <a:gd name="T2" fmla="*/ 0 w 171"/>
                <a:gd name="T3" fmla="*/ 0 h 1035"/>
                <a:gd name="T4" fmla="*/ 0 w 171"/>
                <a:gd name="T5" fmla="*/ 0 h 1035"/>
                <a:gd name="T6" fmla="*/ 0 w 171"/>
                <a:gd name="T7" fmla="*/ 0 h 1035"/>
                <a:gd name="T8" fmla="*/ 0 w 171"/>
                <a:gd name="T9" fmla="*/ 0 h 1035"/>
                <a:gd name="T10" fmla="*/ 0 w 171"/>
                <a:gd name="T11" fmla="*/ 0 h 1035"/>
                <a:gd name="T12" fmla="*/ 0 w 171"/>
                <a:gd name="T13" fmla="*/ 0 h 1035"/>
                <a:gd name="T14" fmla="*/ 0 w 171"/>
                <a:gd name="T15" fmla="*/ 0 h 1035"/>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035"/>
                <a:gd name="T26" fmla="*/ 171 w 171"/>
                <a:gd name="T27" fmla="*/ 1035 h 10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035">
                  <a:moveTo>
                    <a:pt x="0" y="1035"/>
                  </a:moveTo>
                  <a:lnTo>
                    <a:pt x="64" y="960"/>
                  </a:lnTo>
                  <a:lnTo>
                    <a:pt x="112" y="852"/>
                  </a:lnTo>
                  <a:lnTo>
                    <a:pt x="165" y="581"/>
                  </a:lnTo>
                  <a:lnTo>
                    <a:pt x="171" y="430"/>
                  </a:lnTo>
                  <a:lnTo>
                    <a:pt x="171" y="355"/>
                  </a:lnTo>
                  <a:lnTo>
                    <a:pt x="167" y="278"/>
                  </a:lnTo>
                  <a:lnTo>
                    <a:pt x="126"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6" name="Freeform 47"/>
            <p:cNvSpPr>
              <a:spLocks/>
            </p:cNvSpPr>
            <p:nvPr/>
          </p:nvSpPr>
          <p:spPr bwMode="auto">
            <a:xfrm>
              <a:off x="1403" y="1537"/>
              <a:ext cx="80" cy="38"/>
            </a:xfrm>
            <a:custGeom>
              <a:avLst/>
              <a:gdLst>
                <a:gd name="T0" fmla="*/ 0 w 254"/>
                <a:gd name="T1" fmla="*/ 0 h 117"/>
                <a:gd name="T2" fmla="*/ 0 w 254"/>
                <a:gd name="T3" fmla="*/ 0 h 117"/>
                <a:gd name="T4" fmla="*/ 0 w 254"/>
                <a:gd name="T5" fmla="*/ 0 h 117"/>
                <a:gd name="T6" fmla="*/ 0 w 254"/>
                <a:gd name="T7" fmla="*/ 0 h 117"/>
                <a:gd name="T8" fmla="*/ 0 w 254"/>
                <a:gd name="T9" fmla="*/ 0 h 117"/>
                <a:gd name="T10" fmla="*/ 0 w 254"/>
                <a:gd name="T11" fmla="*/ 0 h 117"/>
                <a:gd name="T12" fmla="*/ 0 60000 65536"/>
                <a:gd name="T13" fmla="*/ 0 60000 65536"/>
                <a:gd name="T14" fmla="*/ 0 60000 65536"/>
                <a:gd name="T15" fmla="*/ 0 60000 65536"/>
                <a:gd name="T16" fmla="*/ 0 60000 65536"/>
                <a:gd name="T17" fmla="*/ 0 60000 65536"/>
                <a:gd name="T18" fmla="*/ 0 w 254"/>
                <a:gd name="T19" fmla="*/ 0 h 117"/>
                <a:gd name="T20" fmla="*/ 254 w 254"/>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54" h="117">
                  <a:moveTo>
                    <a:pt x="0" y="48"/>
                  </a:moveTo>
                  <a:lnTo>
                    <a:pt x="61" y="100"/>
                  </a:lnTo>
                  <a:lnTo>
                    <a:pt x="92" y="113"/>
                  </a:lnTo>
                  <a:lnTo>
                    <a:pt x="124" y="117"/>
                  </a:lnTo>
                  <a:lnTo>
                    <a:pt x="187" y="86"/>
                  </a:lnTo>
                  <a:lnTo>
                    <a:pt x="254" y="0"/>
                  </a:lnTo>
                </a:path>
              </a:pathLst>
            </a:custGeom>
            <a:noFill/>
            <a:ln w="1588">
              <a:solidFill>
                <a:srgbClr val="8F8F8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7" name="Line 48"/>
            <p:cNvSpPr>
              <a:spLocks noChangeShapeType="1"/>
            </p:cNvSpPr>
            <p:nvPr/>
          </p:nvSpPr>
          <p:spPr bwMode="auto">
            <a:xfrm flipH="1">
              <a:off x="668" y="1277"/>
              <a:ext cx="764" cy="127"/>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8" name="Line 49"/>
            <p:cNvSpPr>
              <a:spLocks noChangeShapeType="1"/>
            </p:cNvSpPr>
            <p:nvPr/>
          </p:nvSpPr>
          <p:spPr bwMode="auto">
            <a:xfrm flipH="1">
              <a:off x="671" y="1414"/>
              <a:ext cx="764" cy="127"/>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69" name="Rectangle 50"/>
            <p:cNvSpPr>
              <a:spLocks noChangeArrowheads="1"/>
            </p:cNvSpPr>
            <p:nvPr/>
          </p:nvSpPr>
          <p:spPr bwMode="auto">
            <a:xfrm>
              <a:off x="589" y="1439"/>
              <a:ext cx="73" cy="72"/>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70" name="Oval 51"/>
            <p:cNvSpPr>
              <a:spLocks noChangeArrowheads="1"/>
            </p:cNvSpPr>
            <p:nvPr/>
          </p:nvSpPr>
          <p:spPr bwMode="auto">
            <a:xfrm>
              <a:off x="655" y="1410"/>
              <a:ext cx="21" cy="127"/>
            </a:xfrm>
            <a:prstGeom prst="ellipse">
              <a:avLst/>
            </a:prstGeom>
            <a:solidFill>
              <a:srgbClr val="FFFFFF"/>
            </a:solidFill>
            <a:ln w="30163">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71" name="Rectangle 52"/>
            <p:cNvSpPr>
              <a:spLocks noChangeArrowheads="1"/>
            </p:cNvSpPr>
            <p:nvPr/>
          </p:nvSpPr>
          <p:spPr bwMode="auto">
            <a:xfrm>
              <a:off x="590" y="1393"/>
              <a:ext cx="73" cy="88"/>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72" name="Line 53"/>
            <p:cNvSpPr>
              <a:spLocks noChangeShapeType="1"/>
            </p:cNvSpPr>
            <p:nvPr/>
          </p:nvSpPr>
          <p:spPr bwMode="auto">
            <a:xfrm flipH="1">
              <a:off x="650" y="1483"/>
              <a:ext cx="30" cy="9"/>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73" name="Line 54"/>
            <p:cNvSpPr>
              <a:spLocks noChangeShapeType="1"/>
            </p:cNvSpPr>
            <p:nvPr/>
          </p:nvSpPr>
          <p:spPr bwMode="auto">
            <a:xfrm flipV="1">
              <a:off x="792" y="1407"/>
              <a:ext cx="282" cy="46"/>
            </a:xfrm>
            <a:prstGeom prst="line">
              <a:avLst/>
            </a:prstGeom>
            <a:noFill/>
            <a:ln w="20638">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74" name="Freeform 55"/>
            <p:cNvSpPr>
              <a:spLocks/>
            </p:cNvSpPr>
            <p:nvPr/>
          </p:nvSpPr>
          <p:spPr bwMode="auto">
            <a:xfrm>
              <a:off x="997" y="1395"/>
              <a:ext cx="92" cy="47"/>
            </a:xfrm>
            <a:custGeom>
              <a:avLst/>
              <a:gdLst>
                <a:gd name="T0" fmla="*/ 0 w 298"/>
                <a:gd name="T1" fmla="*/ 0 h 143"/>
                <a:gd name="T2" fmla="*/ 0 w 298"/>
                <a:gd name="T3" fmla="*/ 0 h 143"/>
                <a:gd name="T4" fmla="*/ 0 w 298"/>
                <a:gd name="T5" fmla="*/ 0 h 143"/>
                <a:gd name="T6" fmla="*/ 0 w 298"/>
                <a:gd name="T7" fmla="*/ 0 h 143"/>
                <a:gd name="T8" fmla="*/ 0 60000 65536"/>
                <a:gd name="T9" fmla="*/ 0 60000 65536"/>
                <a:gd name="T10" fmla="*/ 0 60000 65536"/>
                <a:gd name="T11" fmla="*/ 0 60000 65536"/>
                <a:gd name="T12" fmla="*/ 0 w 298"/>
                <a:gd name="T13" fmla="*/ 0 h 143"/>
                <a:gd name="T14" fmla="*/ 298 w 298"/>
                <a:gd name="T15" fmla="*/ 143 h 143"/>
              </a:gdLst>
              <a:ahLst/>
              <a:cxnLst>
                <a:cxn ang="T8">
                  <a:pos x="T0" y="T1"/>
                </a:cxn>
                <a:cxn ang="T9">
                  <a:pos x="T2" y="T3"/>
                </a:cxn>
                <a:cxn ang="T10">
                  <a:pos x="T4" y="T5"/>
                </a:cxn>
                <a:cxn ang="T11">
                  <a:pos x="T6" y="T7"/>
                </a:cxn>
              </a:cxnLst>
              <a:rect l="T12" t="T13" r="T14" b="T15"/>
              <a:pathLst>
                <a:path w="298" h="143">
                  <a:moveTo>
                    <a:pt x="0" y="0"/>
                  </a:moveTo>
                  <a:lnTo>
                    <a:pt x="298" y="28"/>
                  </a:lnTo>
                  <a:lnTo>
                    <a:pt x="22" y="143"/>
                  </a:lnTo>
                  <a:lnTo>
                    <a:pt x="0" y="0"/>
                  </a:lnTo>
                  <a:close/>
                </a:path>
              </a:pathLst>
            </a:custGeom>
            <a:solidFill>
              <a:srgbClr val="FF0000"/>
            </a:solidFill>
            <a:ln w="20638">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75" name="Oval 56"/>
            <p:cNvSpPr>
              <a:spLocks noChangeArrowheads="1"/>
            </p:cNvSpPr>
            <p:nvPr/>
          </p:nvSpPr>
          <p:spPr bwMode="auto">
            <a:xfrm>
              <a:off x="1839" y="1417"/>
              <a:ext cx="123" cy="130"/>
            </a:xfrm>
            <a:prstGeom prst="ellipse">
              <a:avLst/>
            </a:prstGeom>
            <a:solidFill>
              <a:schemeClr val="bg1"/>
            </a:solid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76" name="Text Box 57"/>
            <p:cNvSpPr txBox="1">
              <a:spLocks noChangeArrowheads="1"/>
            </p:cNvSpPr>
            <p:nvPr/>
          </p:nvSpPr>
          <p:spPr bwMode="auto">
            <a:xfrm>
              <a:off x="1823" y="1409"/>
              <a:ext cx="167"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A</a:t>
              </a:r>
            </a:p>
          </p:txBody>
        </p:sp>
      </p:grpSp>
      <p:grpSp>
        <p:nvGrpSpPr>
          <p:cNvPr id="29698" name="Group 89"/>
          <p:cNvGrpSpPr>
            <a:grpSpLocks/>
          </p:cNvGrpSpPr>
          <p:nvPr/>
        </p:nvGrpSpPr>
        <p:grpSpPr bwMode="auto">
          <a:xfrm>
            <a:off x="3379788" y="2994025"/>
            <a:ext cx="4933950" cy="2670175"/>
            <a:chOff x="2423" y="2423"/>
            <a:chExt cx="3108" cy="1774"/>
          </a:xfrm>
        </p:grpSpPr>
        <p:sp>
          <p:nvSpPr>
            <p:cNvPr id="29713" name="Rectangle 60"/>
            <p:cNvSpPr>
              <a:spLocks noChangeArrowheads="1"/>
            </p:cNvSpPr>
            <p:nvPr/>
          </p:nvSpPr>
          <p:spPr bwMode="auto">
            <a:xfrm>
              <a:off x="2423" y="2423"/>
              <a:ext cx="3108" cy="17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14" name="Freeform 62"/>
            <p:cNvSpPr>
              <a:spLocks/>
            </p:cNvSpPr>
            <p:nvPr/>
          </p:nvSpPr>
          <p:spPr bwMode="auto">
            <a:xfrm>
              <a:off x="2543" y="2828"/>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5" name="Freeform 63"/>
            <p:cNvSpPr>
              <a:spLocks/>
            </p:cNvSpPr>
            <p:nvPr/>
          </p:nvSpPr>
          <p:spPr bwMode="auto">
            <a:xfrm>
              <a:off x="3175" y="2828"/>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6" name="Freeform 64"/>
            <p:cNvSpPr>
              <a:spLocks/>
            </p:cNvSpPr>
            <p:nvPr/>
          </p:nvSpPr>
          <p:spPr bwMode="auto">
            <a:xfrm>
              <a:off x="3807" y="2828"/>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7" name="Freeform 65"/>
            <p:cNvSpPr>
              <a:spLocks/>
            </p:cNvSpPr>
            <p:nvPr/>
          </p:nvSpPr>
          <p:spPr bwMode="auto">
            <a:xfrm>
              <a:off x="4439" y="2828"/>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8" name="Freeform 66"/>
            <p:cNvSpPr>
              <a:spLocks/>
            </p:cNvSpPr>
            <p:nvPr/>
          </p:nvSpPr>
          <p:spPr bwMode="auto">
            <a:xfrm>
              <a:off x="5071" y="2828"/>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9" name="Freeform 67"/>
            <p:cNvSpPr>
              <a:spLocks/>
            </p:cNvSpPr>
            <p:nvPr/>
          </p:nvSpPr>
          <p:spPr bwMode="auto">
            <a:xfrm>
              <a:off x="2488" y="3317"/>
              <a:ext cx="247" cy="348"/>
            </a:xfrm>
            <a:custGeom>
              <a:avLst/>
              <a:gdLst>
                <a:gd name="T0" fmla="*/ 0 w 119"/>
                <a:gd name="T1" fmla="*/ 324766208 h 213"/>
                <a:gd name="T2" fmla="*/ 2147483647 w 119"/>
                <a:gd name="T3" fmla="*/ 324766208 h 213"/>
                <a:gd name="T4" fmla="*/ 2147483647 w 119"/>
                <a:gd name="T5" fmla="*/ 0 h 213"/>
                <a:gd name="T6" fmla="*/ 2147483647 w 119"/>
                <a:gd name="T7" fmla="*/ 324766208 h 213"/>
                <a:gd name="T8" fmla="*/ 2147483647 w 119"/>
                <a:gd name="T9" fmla="*/ 324766208 h 213"/>
                <a:gd name="T10" fmla="*/ 0 60000 65536"/>
                <a:gd name="T11" fmla="*/ 0 60000 65536"/>
                <a:gd name="T12" fmla="*/ 0 60000 65536"/>
                <a:gd name="T13" fmla="*/ 0 60000 65536"/>
                <a:gd name="T14" fmla="*/ 0 60000 65536"/>
                <a:gd name="T15" fmla="*/ 0 w 119"/>
                <a:gd name="T16" fmla="*/ 0 h 213"/>
                <a:gd name="T17" fmla="*/ 119 w 119"/>
                <a:gd name="T18" fmla="*/ 213 h 213"/>
              </a:gdLst>
              <a:ahLst/>
              <a:cxnLst>
                <a:cxn ang="T10">
                  <a:pos x="T0" y="T1"/>
                </a:cxn>
                <a:cxn ang="T11">
                  <a:pos x="T2" y="T3"/>
                </a:cxn>
                <a:cxn ang="T12">
                  <a:pos x="T4" y="T5"/>
                </a:cxn>
                <a:cxn ang="T13">
                  <a:pos x="T6" y="T7"/>
                </a:cxn>
                <a:cxn ang="T14">
                  <a:pos x="T8" y="T9"/>
                </a:cxn>
              </a:cxnLst>
              <a:rect l="T15" t="T16" r="T17" b="T18"/>
              <a:pathLst>
                <a:path w="119" h="213">
                  <a:moveTo>
                    <a:pt x="0" y="213"/>
                  </a:moveTo>
                  <a:lnTo>
                    <a:pt x="47" y="213"/>
                  </a:lnTo>
                  <a:lnTo>
                    <a:pt x="55" y="0"/>
                  </a:lnTo>
                  <a:lnTo>
                    <a:pt x="63" y="213"/>
                  </a:lnTo>
                  <a:lnTo>
                    <a:pt x="119" y="213"/>
                  </a:ln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0" name="Freeform 68"/>
            <p:cNvSpPr>
              <a:spLocks/>
            </p:cNvSpPr>
            <p:nvPr/>
          </p:nvSpPr>
          <p:spPr bwMode="auto">
            <a:xfrm>
              <a:off x="3148" y="3317"/>
              <a:ext cx="247" cy="348"/>
            </a:xfrm>
            <a:custGeom>
              <a:avLst/>
              <a:gdLst>
                <a:gd name="T0" fmla="*/ 0 w 119"/>
                <a:gd name="T1" fmla="*/ 324766208 h 213"/>
                <a:gd name="T2" fmla="*/ 2147483647 w 119"/>
                <a:gd name="T3" fmla="*/ 324766208 h 213"/>
                <a:gd name="T4" fmla="*/ 2147483647 w 119"/>
                <a:gd name="T5" fmla="*/ 0 h 213"/>
                <a:gd name="T6" fmla="*/ 2147483647 w 119"/>
                <a:gd name="T7" fmla="*/ 324766208 h 213"/>
                <a:gd name="T8" fmla="*/ 2147483647 w 119"/>
                <a:gd name="T9" fmla="*/ 324766208 h 213"/>
                <a:gd name="T10" fmla="*/ 0 60000 65536"/>
                <a:gd name="T11" fmla="*/ 0 60000 65536"/>
                <a:gd name="T12" fmla="*/ 0 60000 65536"/>
                <a:gd name="T13" fmla="*/ 0 60000 65536"/>
                <a:gd name="T14" fmla="*/ 0 60000 65536"/>
                <a:gd name="T15" fmla="*/ 0 w 119"/>
                <a:gd name="T16" fmla="*/ 0 h 213"/>
                <a:gd name="T17" fmla="*/ 119 w 119"/>
                <a:gd name="T18" fmla="*/ 213 h 213"/>
              </a:gdLst>
              <a:ahLst/>
              <a:cxnLst>
                <a:cxn ang="T10">
                  <a:pos x="T0" y="T1"/>
                </a:cxn>
                <a:cxn ang="T11">
                  <a:pos x="T2" y="T3"/>
                </a:cxn>
                <a:cxn ang="T12">
                  <a:pos x="T4" y="T5"/>
                </a:cxn>
                <a:cxn ang="T13">
                  <a:pos x="T6" y="T7"/>
                </a:cxn>
                <a:cxn ang="T14">
                  <a:pos x="T8" y="T9"/>
                </a:cxn>
              </a:cxnLst>
              <a:rect l="T15" t="T16" r="T17" b="T18"/>
              <a:pathLst>
                <a:path w="119" h="213">
                  <a:moveTo>
                    <a:pt x="0" y="213"/>
                  </a:moveTo>
                  <a:lnTo>
                    <a:pt x="47" y="213"/>
                  </a:lnTo>
                  <a:lnTo>
                    <a:pt x="55" y="0"/>
                  </a:lnTo>
                  <a:lnTo>
                    <a:pt x="63" y="213"/>
                  </a:lnTo>
                  <a:lnTo>
                    <a:pt x="119" y="213"/>
                  </a:ln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1" name="Freeform 69"/>
            <p:cNvSpPr>
              <a:spLocks/>
            </p:cNvSpPr>
            <p:nvPr/>
          </p:nvSpPr>
          <p:spPr bwMode="auto">
            <a:xfrm>
              <a:off x="3808" y="3317"/>
              <a:ext cx="247" cy="348"/>
            </a:xfrm>
            <a:custGeom>
              <a:avLst/>
              <a:gdLst>
                <a:gd name="T0" fmla="*/ 0 w 119"/>
                <a:gd name="T1" fmla="*/ 324766208 h 213"/>
                <a:gd name="T2" fmla="*/ 2147483647 w 119"/>
                <a:gd name="T3" fmla="*/ 324766208 h 213"/>
                <a:gd name="T4" fmla="*/ 2147483647 w 119"/>
                <a:gd name="T5" fmla="*/ 0 h 213"/>
                <a:gd name="T6" fmla="*/ 2147483647 w 119"/>
                <a:gd name="T7" fmla="*/ 324766208 h 213"/>
                <a:gd name="T8" fmla="*/ 2147483647 w 119"/>
                <a:gd name="T9" fmla="*/ 324766208 h 213"/>
                <a:gd name="T10" fmla="*/ 0 60000 65536"/>
                <a:gd name="T11" fmla="*/ 0 60000 65536"/>
                <a:gd name="T12" fmla="*/ 0 60000 65536"/>
                <a:gd name="T13" fmla="*/ 0 60000 65536"/>
                <a:gd name="T14" fmla="*/ 0 60000 65536"/>
                <a:gd name="T15" fmla="*/ 0 w 119"/>
                <a:gd name="T16" fmla="*/ 0 h 213"/>
                <a:gd name="T17" fmla="*/ 119 w 119"/>
                <a:gd name="T18" fmla="*/ 213 h 213"/>
              </a:gdLst>
              <a:ahLst/>
              <a:cxnLst>
                <a:cxn ang="T10">
                  <a:pos x="T0" y="T1"/>
                </a:cxn>
                <a:cxn ang="T11">
                  <a:pos x="T2" y="T3"/>
                </a:cxn>
                <a:cxn ang="T12">
                  <a:pos x="T4" y="T5"/>
                </a:cxn>
                <a:cxn ang="T13">
                  <a:pos x="T6" y="T7"/>
                </a:cxn>
                <a:cxn ang="T14">
                  <a:pos x="T8" y="T9"/>
                </a:cxn>
              </a:cxnLst>
              <a:rect l="T15" t="T16" r="T17" b="T18"/>
              <a:pathLst>
                <a:path w="119" h="213">
                  <a:moveTo>
                    <a:pt x="0" y="213"/>
                  </a:moveTo>
                  <a:lnTo>
                    <a:pt x="47" y="213"/>
                  </a:lnTo>
                  <a:lnTo>
                    <a:pt x="55" y="0"/>
                  </a:lnTo>
                  <a:lnTo>
                    <a:pt x="63" y="213"/>
                  </a:lnTo>
                  <a:lnTo>
                    <a:pt x="119" y="213"/>
                  </a:ln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2" name="Freeform 70"/>
            <p:cNvSpPr>
              <a:spLocks/>
            </p:cNvSpPr>
            <p:nvPr/>
          </p:nvSpPr>
          <p:spPr bwMode="auto">
            <a:xfrm>
              <a:off x="4468" y="3317"/>
              <a:ext cx="247" cy="348"/>
            </a:xfrm>
            <a:custGeom>
              <a:avLst/>
              <a:gdLst>
                <a:gd name="T0" fmla="*/ 0 w 119"/>
                <a:gd name="T1" fmla="*/ 324766208 h 213"/>
                <a:gd name="T2" fmla="*/ 2147483647 w 119"/>
                <a:gd name="T3" fmla="*/ 324766208 h 213"/>
                <a:gd name="T4" fmla="*/ 2147483647 w 119"/>
                <a:gd name="T5" fmla="*/ 0 h 213"/>
                <a:gd name="T6" fmla="*/ 2147483647 w 119"/>
                <a:gd name="T7" fmla="*/ 324766208 h 213"/>
                <a:gd name="T8" fmla="*/ 2147483647 w 119"/>
                <a:gd name="T9" fmla="*/ 324766208 h 213"/>
                <a:gd name="T10" fmla="*/ 0 60000 65536"/>
                <a:gd name="T11" fmla="*/ 0 60000 65536"/>
                <a:gd name="T12" fmla="*/ 0 60000 65536"/>
                <a:gd name="T13" fmla="*/ 0 60000 65536"/>
                <a:gd name="T14" fmla="*/ 0 60000 65536"/>
                <a:gd name="T15" fmla="*/ 0 w 119"/>
                <a:gd name="T16" fmla="*/ 0 h 213"/>
                <a:gd name="T17" fmla="*/ 119 w 119"/>
                <a:gd name="T18" fmla="*/ 213 h 213"/>
              </a:gdLst>
              <a:ahLst/>
              <a:cxnLst>
                <a:cxn ang="T10">
                  <a:pos x="T0" y="T1"/>
                </a:cxn>
                <a:cxn ang="T11">
                  <a:pos x="T2" y="T3"/>
                </a:cxn>
                <a:cxn ang="T12">
                  <a:pos x="T4" y="T5"/>
                </a:cxn>
                <a:cxn ang="T13">
                  <a:pos x="T6" y="T7"/>
                </a:cxn>
                <a:cxn ang="T14">
                  <a:pos x="T8" y="T9"/>
                </a:cxn>
              </a:cxnLst>
              <a:rect l="T15" t="T16" r="T17" b="T18"/>
              <a:pathLst>
                <a:path w="119" h="213">
                  <a:moveTo>
                    <a:pt x="0" y="213"/>
                  </a:moveTo>
                  <a:lnTo>
                    <a:pt x="47" y="213"/>
                  </a:lnTo>
                  <a:lnTo>
                    <a:pt x="55" y="0"/>
                  </a:lnTo>
                  <a:lnTo>
                    <a:pt x="63" y="213"/>
                  </a:lnTo>
                  <a:lnTo>
                    <a:pt x="119" y="213"/>
                  </a:ln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3" name="Freeform 71"/>
            <p:cNvSpPr>
              <a:spLocks/>
            </p:cNvSpPr>
            <p:nvPr/>
          </p:nvSpPr>
          <p:spPr bwMode="auto">
            <a:xfrm>
              <a:off x="5140" y="3317"/>
              <a:ext cx="247" cy="348"/>
            </a:xfrm>
            <a:custGeom>
              <a:avLst/>
              <a:gdLst>
                <a:gd name="T0" fmla="*/ 0 w 119"/>
                <a:gd name="T1" fmla="*/ 324766208 h 213"/>
                <a:gd name="T2" fmla="*/ 2147483647 w 119"/>
                <a:gd name="T3" fmla="*/ 324766208 h 213"/>
                <a:gd name="T4" fmla="*/ 2147483647 w 119"/>
                <a:gd name="T5" fmla="*/ 0 h 213"/>
                <a:gd name="T6" fmla="*/ 2147483647 w 119"/>
                <a:gd name="T7" fmla="*/ 324766208 h 213"/>
                <a:gd name="T8" fmla="*/ 2147483647 w 119"/>
                <a:gd name="T9" fmla="*/ 324766208 h 213"/>
                <a:gd name="T10" fmla="*/ 0 60000 65536"/>
                <a:gd name="T11" fmla="*/ 0 60000 65536"/>
                <a:gd name="T12" fmla="*/ 0 60000 65536"/>
                <a:gd name="T13" fmla="*/ 0 60000 65536"/>
                <a:gd name="T14" fmla="*/ 0 60000 65536"/>
                <a:gd name="T15" fmla="*/ 0 w 119"/>
                <a:gd name="T16" fmla="*/ 0 h 213"/>
                <a:gd name="T17" fmla="*/ 119 w 119"/>
                <a:gd name="T18" fmla="*/ 213 h 213"/>
              </a:gdLst>
              <a:ahLst/>
              <a:cxnLst>
                <a:cxn ang="T10">
                  <a:pos x="T0" y="T1"/>
                </a:cxn>
                <a:cxn ang="T11">
                  <a:pos x="T2" y="T3"/>
                </a:cxn>
                <a:cxn ang="T12">
                  <a:pos x="T4" y="T5"/>
                </a:cxn>
                <a:cxn ang="T13">
                  <a:pos x="T6" y="T7"/>
                </a:cxn>
                <a:cxn ang="T14">
                  <a:pos x="T8" y="T9"/>
                </a:cxn>
              </a:cxnLst>
              <a:rect l="T15" t="T16" r="T17" b="T18"/>
              <a:pathLst>
                <a:path w="119" h="213">
                  <a:moveTo>
                    <a:pt x="0" y="213"/>
                  </a:moveTo>
                  <a:lnTo>
                    <a:pt x="47" y="213"/>
                  </a:lnTo>
                  <a:lnTo>
                    <a:pt x="55" y="0"/>
                  </a:lnTo>
                  <a:lnTo>
                    <a:pt x="63" y="213"/>
                  </a:lnTo>
                  <a:lnTo>
                    <a:pt x="119" y="213"/>
                  </a:ln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4" name="Line 72"/>
            <p:cNvSpPr>
              <a:spLocks noChangeShapeType="1"/>
            </p:cNvSpPr>
            <p:nvPr/>
          </p:nvSpPr>
          <p:spPr bwMode="auto">
            <a:xfrm flipV="1">
              <a:off x="2604" y="2990"/>
              <a:ext cx="0" cy="336"/>
            </a:xfrm>
            <a:prstGeom prst="line">
              <a:avLst/>
            </a:prstGeom>
            <a:noFill/>
            <a:ln w="28575">
              <a:solidFill>
                <a:schemeClr val="bg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5" name="Line 73"/>
            <p:cNvSpPr>
              <a:spLocks noChangeShapeType="1"/>
            </p:cNvSpPr>
            <p:nvPr/>
          </p:nvSpPr>
          <p:spPr bwMode="auto">
            <a:xfrm flipV="1">
              <a:off x="3264" y="2858"/>
              <a:ext cx="0" cy="460"/>
            </a:xfrm>
            <a:prstGeom prst="line">
              <a:avLst/>
            </a:prstGeom>
            <a:noFill/>
            <a:ln w="28575">
              <a:solidFill>
                <a:schemeClr val="bg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6" name="Line 74"/>
            <p:cNvSpPr>
              <a:spLocks noChangeShapeType="1"/>
            </p:cNvSpPr>
            <p:nvPr/>
          </p:nvSpPr>
          <p:spPr bwMode="auto">
            <a:xfrm flipV="1">
              <a:off x="3924" y="2954"/>
              <a:ext cx="0" cy="348"/>
            </a:xfrm>
            <a:prstGeom prst="line">
              <a:avLst/>
            </a:prstGeom>
            <a:noFill/>
            <a:ln w="28575">
              <a:solidFill>
                <a:schemeClr val="bg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7" name="Line 75"/>
            <p:cNvSpPr>
              <a:spLocks noChangeShapeType="1"/>
            </p:cNvSpPr>
            <p:nvPr/>
          </p:nvSpPr>
          <p:spPr bwMode="auto">
            <a:xfrm flipV="1">
              <a:off x="4584" y="3242"/>
              <a:ext cx="0" cy="84"/>
            </a:xfrm>
            <a:prstGeom prst="line">
              <a:avLst/>
            </a:prstGeom>
            <a:noFill/>
            <a:ln w="28575">
              <a:solidFill>
                <a:schemeClr val="bg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8" name="Line 76"/>
            <p:cNvSpPr>
              <a:spLocks noChangeShapeType="1"/>
            </p:cNvSpPr>
            <p:nvPr/>
          </p:nvSpPr>
          <p:spPr bwMode="auto">
            <a:xfrm flipV="1">
              <a:off x="5256" y="3234"/>
              <a:ext cx="0" cy="84"/>
            </a:xfrm>
            <a:prstGeom prst="line">
              <a:avLst/>
            </a:prstGeom>
            <a:noFill/>
            <a:ln w="28575">
              <a:solidFill>
                <a:schemeClr val="bg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29" name="Text Box 77"/>
            <p:cNvSpPr txBox="1">
              <a:spLocks noChangeArrowheads="1"/>
            </p:cNvSpPr>
            <p:nvPr/>
          </p:nvSpPr>
          <p:spPr bwMode="auto">
            <a:xfrm>
              <a:off x="3487" y="2432"/>
              <a:ext cx="906"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train of THz pulses</a:t>
              </a:r>
            </a:p>
          </p:txBody>
        </p:sp>
        <p:sp>
          <p:nvSpPr>
            <p:cNvPr id="29730" name="Line 78"/>
            <p:cNvSpPr>
              <a:spLocks noChangeShapeType="1"/>
            </p:cNvSpPr>
            <p:nvPr/>
          </p:nvSpPr>
          <p:spPr bwMode="auto">
            <a:xfrm flipH="1">
              <a:off x="2703" y="2618"/>
              <a:ext cx="872" cy="16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31" name="Line 79"/>
            <p:cNvSpPr>
              <a:spLocks noChangeShapeType="1"/>
            </p:cNvSpPr>
            <p:nvPr/>
          </p:nvSpPr>
          <p:spPr bwMode="auto">
            <a:xfrm>
              <a:off x="4336" y="2610"/>
              <a:ext cx="792" cy="1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32" name="Text Box 80"/>
            <p:cNvSpPr txBox="1">
              <a:spLocks noChangeArrowheads="1"/>
            </p:cNvSpPr>
            <p:nvPr/>
          </p:nvSpPr>
          <p:spPr bwMode="auto">
            <a:xfrm>
              <a:off x="3420" y="3751"/>
              <a:ext cx="990"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train of </a:t>
              </a:r>
              <a:r>
                <a:rPr kumimoji="0" lang="en-US" sz="16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charset="0"/>
                  <a:cs typeface="ＭＳ Ｐゴシック" charset="0"/>
                </a:rPr>
                <a:t>fsec</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 optical pulses</a:t>
              </a:r>
            </a:p>
          </p:txBody>
        </p:sp>
        <p:sp>
          <p:nvSpPr>
            <p:cNvPr id="29733" name="Line 82"/>
            <p:cNvSpPr>
              <a:spLocks noChangeShapeType="1"/>
            </p:cNvSpPr>
            <p:nvPr/>
          </p:nvSpPr>
          <p:spPr bwMode="auto">
            <a:xfrm flipV="1">
              <a:off x="4366" y="3754"/>
              <a:ext cx="636" cy="23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34" name="Line 85"/>
            <p:cNvSpPr>
              <a:spLocks noChangeShapeType="1"/>
            </p:cNvSpPr>
            <p:nvPr/>
          </p:nvSpPr>
          <p:spPr bwMode="auto">
            <a:xfrm flipH="1" flipV="1">
              <a:off x="2842" y="3754"/>
              <a:ext cx="636" cy="23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9699" name="Group 90"/>
          <p:cNvGrpSpPr>
            <a:grpSpLocks/>
          </p:cNvGrpSpPr>
          <p:nvPr/>
        </p:nvGrpSpPr>
        <p:grpSpPr bwMode="auto">
          <a:xfrm>
            <a:off x="536575" y="2994025"/>
            <a:ext cx="2816225" cy="2655888"/>
            <a:chOff x="311" y="1601"/>
            <a:chExt cx="1774" cy="1673"/>
          </a:xfrm>
        </p:grpSpPr>
        <p:sp>
          <p:nvSpPr>
            <p:cNvPr id="29703" name="Rectangle 2"/>
            <p:cNvSpPr>
              <a:spLocks noChangeArrowheads="1"/>
            </p:cNvSpPr>
            <p:nvPr/>
          </p:nvSpPr>
          <p:spPr bwMode="auto">
            <a:xfrm>
              <a:off x="311" y="1601"/>
              <a:ext cx="1774" cy="167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9704" name="Rectangle 3"/>
            <p:cNvSpPr>
              <a:spLocks noChangeArrowheads="1"/>
            </p:cNvSpPr>
            <p:nvPr/>
          </p:nvSpPr>
          <p:spPr bwMode="auto">
            <a:xfrm>
              <a:off x="1707" y="3051"/>
              <a:ext cx="24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time</a:t>
              </a:r>
            </a:p>
          </p:txBody>
        </p:sp>
        <p:sp>
          <p:nvSpPr>
            <p:cNvPr id="29705" name="Freeform 4"/>
            <p:cNvSpPr>
              <a:spLocks/>
            </p:cNvSpPr>
            <p:nvPr/>
          </p:nvSpPr>
          <p:spPr bwMode="auto">
            <a:xfrm>
              <a:off x="420" y="2035"/>
              <a:ext cx="1560" cy="1004"/>
            </a:xfrm>
            <a:custGeom>
              <a:avLst/>
              <a:gdLst>
                <a:gd name="T0" fmla="*/ 0 w 3120"/>
                <a:gd name="T1" fmla="*/ 0 h 1851"/>
                <a:gd name="T2" fmla="*/ 0 w 3120"/>
                <a:gd name="T3" fmla="*/ 1 h 1851"/>
                <a:gd name="T4" fmla="*/ 1 w 3120"/>
                <a:gd name="T5" fmla="*/ 1 h 1851"/>
                <a:gd name="T6" fmla="*/ 0 60000 65536"/>
                <a:gd name="T7" fmla="*/ 0 60000 65536"/>
                <a:gd name="T8" fmla="*/ 0 60000 65536"/>
                <a:gd name="T9" fmla="*/ 0 w 3120"/>
                <a:gd name="T10" fmla="*/ 0 h 1851"/>
                <a:gd name="T11" fmla="*/ 3120 w 3120"/>
                <a:gd name="T12" fmla="*/ 1851 h 1851"/>
              </a:gdLst>
              <a:ahLst/>
              <a:cxnLst>
                <a:cxn ang="T6">
                  <a:pos x="T0" y="T1"/>
                </a:cxn>
                <a:cxn ang="T7">
                  <a:pos x="T2" y="T3"/>
                </a:cxn>
                <a:cxn ang="T8">
                  <a:pos x="T4" y="T5"/>
                </a:cxn>
              </a:cxnLst>
              <a:rect l="T9" t="T10" r="T11" b="T12"/>
              <a:pathLst>
                <a:path w="3120" h="1851">
                  <a:moveTo>
                    <a:pt x="0" y="0"/>
                  </a:moveTo>
                  <a:lnTo>
                    <a:pt x="0" y="1851"/>
                  </a:lnTo>
                  <a:lnTo>
                    <a:pt x="3120" y="1851"/>
                  </a:lnTo>
                </a:path>
              </a:pathLst>
            </a:custGeom>
            <a:noFill/>
            <a:ln w="301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06" name="Freeform 5"/>
            <p:cNvSpPr>
              <a:spLocks/>
            </p:cNvSpPr>
            <p:nvPr/>
          </p:nvSpPr>
          <p:spPr bwMode="auto">
            <a:xfrm>
              <a:off x="423" y="2155"/>
              <a:ext cx="480" cy="862"/>
            </a:xfrm>
            <a:custGeom>
              <a:avLst/>
              <a:gdLst>
                <a:gd name="T0" fmla="*/ 1 w 960"/>
                <a:gd name="T1" fmla="*/ 0 h 1725"/>
                <a:gd name="T2" fmla="*/ 1 w 960"/>
                <a:gd name="T3" fmla="*/ 0 h 1725"/>
                <a:gd name="T4" fmla="*/ 1 w 960"/>
                <a:gd name="T5" fmla="*/ 0 h 1725"/>
                <a:gd name="T6" fmla="*/ 1 w 960"/>
                <a:gd name="T7" fmla="*/ 0 h 1725"/>
                <a:gd name="T8" fmla="*/ 1 w 960"/>
                <a:gd name="T9" fmla="*/ 0 h 1725"/>
                <a:gd name="T10" fmla="*/ 1 w 960"/>
                <a:gd name="T11" fmla="*/ 0 h 1725"/>
                <a:gd name="T12" fmla="*/ 1 w 960"/>
                <a:gd name="T13" fmla="*/ 0 h 1725"/>
                <a:gd name="T14" fmla="*/ 1 w 960"/>
                <a:gd name="T15" fmla="*/ 0 h 1725"/>
                <a:gd name="T16" fmla="*/ 1 w 960"/>
                <a:gd name="T17" fmla="*/ 0 h 1725"/>
                <a:gd name="T18" fmla="*/ 1 w 960"/>
                <a:gd name="T19" fmla="*/ 0 h 1725"/>
                <a:gd name="T20" fmla="*/ 1 w 960"/>
                <a:gd name="T21" fmla="*/ 0 h 1725"/>
                <a:gd name="T22" fmla="*/ 1 w 960"/>
                <a:gd name="T23" fmla="*/ 0 h 1725"/>
                <a:gd name="T24" fmla="*/ 1 w 960"/>
                <a:gd name="T25" fmla="*/ 0 h 1725"/>
                <a:gd name="T26" fmla="*/ 1 w 960"/>
                <a:gd name="T27" fmla="*/ 0 h 1725"/>
                <a:gd name="T28" fmla="*/ 1 w 960"/>
                <a:gd name="T29" fmla="*/ 0 h 1725"/>
                <a:gd name="T30" fmla="*/ 1 w 960"/>
                <a:gd name="T31" fmla="*/ 0 h 1725"/>
                <a:gd name="T32" fmla="*/ 1 w 960"/>
                <a:gd name="T33" fmla="*/ 0 h 1725"/>
                <a:gd name="T34" fmla="*/ 1 w 960"/>
                <a:gd name="T35" fmla="*/ 0 h 1725"/>
                <a:gd name="T36" fmla="*/ 1 w 960"/>
                <a:gd name="T37" fmla="*/ 0 h 1725"/>
                <a:gd name="T38" fmla="*/ 1 w 960"/>
                <a:gd name="T39" fmla="*/ 0 h 1725"/>
                <a:gd name="T40" fmla="*/ 1 w 960"/>
                <a:gd name="T41" fmla="*/ 0 h 1725"/>
                <a:gd name="T42" fmla="*/ 1 w 960"/>
                <a:gd name="T43" fmla="*/ 0 h 1725"/>
                <a:gd name="T44" fmla="*/ 1 w 960"/>
                <a:gd name="T45" fmla="*/ 0 h 1725"/>
                <a:gd name="T46" fmla="*/ 1 w 960"/>
                <a:gd name="T47" fmla="*/ 0 h 1725"/>
                <a:gd name="T48" fmla="*/ 1 w 960"/>
                <a:gd name="T49" fmla="*/ 0 h 1725"/>
                <a:gd name="T50" fmla="*/ 1 w 960"/>
                <a:gd name="T51" fmla="*/ 0 h 1725"/>
                <a:gd name="T52" fmla="*/ 1 w 960"/>
                <a:gd name="T53" fmla="*/ 0 h 1725"/>
                <a:gd name="T54" fmla="*/ 1 w 960"/>
                <a:gd name="T55" fmla="*/ 0 h 1725"/>
                <a:gd name="T56" fmla="*/ 1 w 960"/>
                <a:gd name="T57" fmla="*/ 0 h 1725"/>
                <a:gd name="T58" fmla="*/ 1 w 960"/>
                <a:gd name="T59" fmla="*/ 0 h 1725"/>
                <a:gd name="T60" fmla="*/ 1 w 960"/>
                <a:gd name="T61" fmla="*/ 0 h 1725"/>
                <a:gd name="T62" fmla="*/ 1 w 960"/>
                <a:gd name="T63" fmla="*/ 0 h 1725"/>
                <a:gd name="T64" fmla="*/ 1 w 960"/>
                <a:gd name="T65" fmla="*/ 0 h 1725"/>
                <a:gd name="T66" fmla="*/ 1 w 960"/>
                <a:gd name="T67" fmla="*/ 0 h 1725"/>
                <a:gd name="T68" fmla="*/ 1 w 960"/>
                <a:gd name="T69" fmla="*/ 0 h 1725"/>
                <a:gd name="T70" fmla="*/ 1 w 960"/>
                <a:gd name="T71" fmla="*/ 0 h 1725"/>
                <a:gd name="T72" fmla="*/ 1 w 960"/>
                <a:gd name="T73" fmla="*/ 0 h 1725"/>
                <a:gd name="T74" fmla="*/ 1 w 960"/>
                <a:gd name="T75" fmla="*/ 0 h 1725"/>
                <a:gd name="T76" fmla="*/ 1 w 960"/>
                <a:gd name="T77" fmla="*/ 0 h 1725"/>
                <a:gd name="T78" fmla="*/ 1 w 960"/>
                <a:gd name="T79" fmla="*/ 0 h 1725"/>
                <a:gd name="T80" fmla="*/ 1 w 960"/>
                <a:gd name="T81" fmla="*/ 0 h 1725"/>
                <a:gd name="T82" fmla="*/ 1 w 960"/>
                <a:gd name="T83" fmla="*/ 0 h 1725"/>
                <a:gd name="T84" fmla="*/ 1 w 960"/>
                <a:gd name="T85" fmla="*/ 0 h 1725"/>
                <a:gd name="T86" fmla="*/ 1 w 960"/>
                <a:gd name="T87" fmla="*/ 0 h 1725"/>
                <a:gd name="T88" fmla="*/ 1 w 960"/>
                <a:gd name="T89" fmla="*/ 0 h 1725"/>
                <a:gd name="T90" fmla="*/ 1 w 960"/>
                <a:gd name="T91" fmla="*/ 0 h 1725"/>
                <a:gd name="T92" fmla="*/ 1 w 960"/>
                <a:gd name="T93" fmla="*/ 0 h 1725"/>
                <a:gd name="T94" fmla="*/ 1 w 960"/>
                <a:gd name="T95" fmla="*/ 0 h 1725"/>
                <a:gd name="T96" fmla="*/ 1 w 960"/>
                <a:gd name="T97" fmla="*/ 0 h 1725"/>
                <a:gd name="T98" fmla="*/ 1 w 960"/>
                <a:gd name="T99" fmla="*/ 0 h 17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0"/>
                <a:gd name="T151" fmla="*/ 0 h 1725"/>
                <a:gd name="T152" fmla="*/ 960 w 960"/>
                <a:gd name="T153" fmla="*/ 1725 h 17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0" h="1725">
                  <a:moveTo>
                    <a:pt x="0" y="1725"/>
                  </a:moveTo>
                  <a:lnTo>
                    <a:pt x="10" y="1725"/>
                  </a:lnTo>
                  <a:lnTo>
                    <a:pt x="22" y="1725"/>
                  </a:lnTo>
                  <a:lnTo>
                    <a:pt x="29" y="1725"/>
                  </a:lnTo>
                  <a:lnTo>
                    <a:pt x="38" y="1725"/>
                  </a:lnTo>
                  <a:lnTo>
                    <a:pt x="51" y="1725"/>
                  </a:lnTo>
                  <a:lnTo>
                    <a:pt x="57" y="1725"/>
                  </a:lnTo>
                  <a:lnTo>
                    <a:pt x="68" y="1725"/>
                  </a:lnTo>
                  <a:lnTo>
                    <a:pt x="79" y="1725"/>
                  </a:lnTo>
                  <a:lnTo>
                    <a:pt x="87" y="1725"/>
                  </a:lnTo>
                  <a:lnTo>
                    <a:pt x="96" y="1725"/>
                  </a:lnTo>
                  <a:lnTo>
                    <a:pt x="109" y="1725"/>
                  </a:lnTo>
                  <a:lnTo>
                    <a:pt x="118" y="1724"/>
                  </a:lnTo>
                  <a:lnTo>
                    <a:pt x="126" y="1723"/>
                  </a:lnTo>
                  <a:lnTo>
                    <a:pt x="137" y="1723"/>
                  </a:lnTo>
                  <a:lnTo>
                    <a:pt x="148" y="1722"/>
                  </a:lnTo>
                  <a:lnTo>
                    <a:pt x="154" y="1720"/>
                  </a:lnTo>
                  <a:lnTo>
                    <a:pt x="167" y="1717"/>
                  </a:lnTo>
                  <a:lnTo>
                    <a:pt x="176" y="1715"/>
                  </a:lnTo>
                  <a:lnTo>
                    <a:pt x="184" y="1711"/>
                  </a:lnTo>
                  <a:lnTo>
                    <a:pt x="194" y="1706"/>
                  </a:lnTo>
                  <a:lnTo>
                    <a:pt x="206" y="1700"/>
                  </a:lnTo>
                  <a:lnTo>
                    <a:pt x="216" y="1691"/>
                  </a:lnTo>
                  <a:lnTo>
                    <a:pt x="223" y="1681"/>
                  </a:lnTo>
                  <a:lnTo>
                    <a:pt x="234" y="1667"/>
                  </a:lnTo>
                  <a:lnTo>
                    <a:pt x="245" y="1649"/>
                  </a:lnTo>
                  <a:lnTo>
                    <a:pt x="251" y="1628"/>
                  </a:lnTo>
                  <a:lnTo>
                    <a:pt x="264" y="1603"/>
                  </a:lnTo>
                  <a:lnTo>
                    <a:pt x="273" y="1571"/>
                  </a:lnTo>
                  <a:lnTo>
                    <a:pt x="280" y="1535"/>
                  </a:lnTo>
                  <a:lnTo>
                    <a:pt x="292" y="1491"/>
                  </a:lnTo>
                  <a:lnTo>
                    <a:pt x="303" y="1442"/>
                  </a:lnTo>
                  <a:lnTo>
                    <a:pt x="309" y="1384"/>
                  </a:lnTo>
                  <a:lnTo>
                    <a:pt x="321" y="1319"/>
                  </a:lnTo>
                  <a:lnTo>
                    <a:pt x="331" y="1245"/>
                  </a:lnTo>
                  <a:lnTo>
                    <a:pt x="341" y="1165"/>
                  </a:lnTo>
                  <a:lnTo>
                    <a:pt x="350" y="1078"/>
                  </a:lnTo>
                  <a:lnTo>
                    <a:pt x="360" y="984"/>
                  </a:lnTo>
                  <a:lnTo>
                    <a:pt x="371" y="885"/>
                  </a:lnTo>
                  <a:lnTo>
                    <a:pt x="379" y="783"/>
                  </a:lnTo>
                  <a:lnTo>
                    <a:pt x="389" y="679"/>
                  </a:lnTo>
                  <a:lnTo>
                    <a:pt x="399" y="575"/>
                  </a:lnTo>
                  <a:lnTo>
                    <a:pt x="408" y="473"/>
                  </a:lnTo>
                  <a:lnTo>
                    <a:pt x="418" y="375"/>
                  </a:lnTo>
                  <a:lnTo>
                    <a:pt x="429" y="285"/>
                  </a:lnTo>
                  <a:lnTo>
                    <a:pt x="438" y="202"/>
                  </a:lnTo>
                  <a:lnTo>
                    <a:pt x="447" y="133"/>
                  </a:lnTo>
                  <a:lnTo>
                    <a:pt x="457" y="76"/>
                  </a:lnTo>
                  <a:lnTo>
                    <a:pt x="468" y="34"/>
                  </a:lnTo>
                  <a:lnTo>
                    <a:pt x="476" y="9"/>
                  </a:lnTo>
                  <a:lnTo>
                    <a:pt x="486" y="0"/>
                  </a:lnTo>
                  <a:lnTo>
                    <a:pt x="496" y="9"/>
                  </a:lnTo>
                  <a:lnTo>
                    <a:pt x="505" y="34"/>
                  </a:lnTo>
                  <a:lnTo>
                    <a:pt x="515" y="76"/>
                  </a:lnTo>
                  <a:lnTo>
                    <a:pt x="526" y="133"/>
                  </a:lnTo>
                  <a:lnTo>
                    <a:pt x="534" y="202"/>
                  </a:lnTo>
                  <a:lnTo>
                    <a:pt x="543" y="285"/>
                  </a:lnTo>
                  <a:lnTo>
                    <a:pt x="554" y="375"/>
                  </a:lnTo>
                  <a:lnTo>
                    <a:pt x="564" y="473"/>
                  </a:lnTo>
                  <a:lnTo>
                    <a:pt x="573" y="575"/>
                  </a:lnTo>
                  <a:lnTo>
                    <a:pt x="583" y="679"/>
                  </a:lnTo>
                  <a:lnTo>
                    <a:pt x="593" y="783"/>
                  </a:lnTo>
                  <a:lnTo>
                    <a:pt x="601" y="885"/>
                  </a:lnTo>
                  <a:lnTo>
                    <a:pt x="612" y="984"/>
                  </a:lnTo>
                  <a:lnTo>
                    <a:pt x="622" y="1078"/>
                  </a:lnTo>
                  <a:lnTo>
                    <a:pt x="631" y="1165"/>
                  </a:lnTo>
                  <a:lnTo>
                    <a:pt x="641" y="1245"/>
                  </a:lnTo>
                  <a:lnTo>
                    <a:pt x="651" y="1319"/>
                  </a:lnTo>
                  <a:lnTo>
                    <a:pt x="661" y="1384"/>
                  </a:lnTo>
                  <a:lnTo>
                    <a:pt x="670" y="1442"/>
                  </a:lnTo>
                  <a:lnTo>
                    <a:pt x="680" y="1491"/>
                  </a:lnTo>
                  <a:lnTo>
                    <a:pt x="690" y="1535"/>
                  </a:lnTo>
                  <a:lnTo>
                    <a:pt x="698" y="1571"/>
                  </a:lnTo>
                  <a:lnTo>
                    <a:pt x="709" y="1603"/>
                  </a:lnTo>
                  <a:lnTo>
                    <a:pt x="719" y="1628"/>
                  </a:lnTo>
                  <a:lnTo>
                    <a:pt x="728" y="1649"/>
                  </a:lnTo>
                  <a:lnTo>
                    <a:pt x="738" y="1667"/>
                  </a:lnTo>
                  <a:lnTo>
                    <a:pt x="748" y="1681"/>
                  </a:lnTo>
                  <a:lnTo>
                    <a:pt x="756" y="1691"/>
                  </a:lnTo>
                  <a:lnTo>
                    <a:pt x="766" y="1700"/>
                  </a:lnTo>
                  <a:lnTo>
                    <a:pt x="777" y="1706"/>
                  </a:lnTo>
                  <a:lnTo>
                    <a:pt x="786" y="1711"/>
                  </a:lnTo>
                  <a:lnTo>
                    <a:pt x="796" y="1715"/>
                  </a:lnTo>
                  <a:lnTo>
                    <a:pt x="805" y="1717"/>
                  </a:lnTo>
                  <a:lnTo>
                    <a:pt x="816" y="1720"/>
                  </a:lnTo>
                  <a:lnTo>
                    <a:pt x="824" y="1722"/>
                  </a:lnTo>
                  <a:lnTo>
                    <a:pt x="835" y="1723"/>
                  </a:lnTo>
                  <a:lnTo>
                    <a:pt x="844" y="1723"/>
                  </a:lnTo>
                  <a:lnTo>
                    <a:pt x="854" y="1724"/>
                  </a:lnTo>
                  <a:lnTo>
                    <a:pt x="863" y="1725"/>
                  </a:lnTo>
                  <a:lnTo>
                    <a:pt x="874" y="1725"/>
                  </a:lnTo>
                  <a:lnTo>
                    <a:pt x="885" y="1725"/>
                  </a:lnTo>
                  <a:lnTo>
                    <a:pt x="893" y="1725"/>
                  </a:lnTo>
                  <a:lnTo>
                    <a:pt x="902" y="1725"/>
                  </a:lnTo>
                  <a:lnTo>
                    <a:pt x="915" y="1725"/>
                  </a:lnTo>
                  <a:lnTo>
                    <a:pt x="921" y="1725"/>
                  </a:lnTo>
                  <a:lnTo>
                    <a:pt x="932" y="1725"/>
                  </a:lnTo>
                  <a:lnTo>
                    <a:pt x="942" y="1725"/>
                  </a:lnTo>
                  <a:lnTo>
                    <a:pt x="951" y="1725"/>
                  </a:lnTo>
                  <a:lnTo>
                    <a:pt x="960" y="1725"/>
                  </a:lnTo>
                </a:path>
              </a:pathLst>
            </a:custGeom>
            <a:noFill/>
            <a:ln w="20638">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07" name="Rectangle 6"/>
            <p:cNvSpPr>
              <a:spLocks noChangeArrowheads="1"/>
            </p:cNvSpPr>
            <p:nvPr/>
          </p:nvSpPr>
          <p:spPr bwMode="auto">
            <a:xfrm>
              <a:off x="940" y="2409"/>
              <a:ext cx="68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femtosecond</a:t>
              </a:r>
            </a:p>
          </p:txBody>
        </p:sp>
        <p:sp>
          <p:nvSpPr>
            <p:cNvPr id="29708" name="Rectangle 7"/>
            <p:cNvSpPr>
              <a:spLocks noChangeArrowheads="1"/>
            </p:cNvSpPr>
            <p:nvPr/>
          </p:nvSpPr>
          <p:spPr bwMode="auto">
            <a:xfrm>
              <a:off x="1059" y="2613"/>
              <a:ext cx="56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laser pulse</a:t>
              </a:r>
            </a:p>
          </p:txBody>
        </p:sp>
        <p:sp>
          <p:nvSpPr>
            <p:cNvPr id="29709" name="Line 8"/>
            <p:cNvSpPr>
              <a:spLocks noChangeShapeType="1"/>
            </p:cNvSpPr>
            <p:nvPr/>
          </p:nvSpPr>
          <p:spPr bwMode="auto">
            <a:xfrm flipV="1">
              <a:off x="769" y="2650"/>
              <a:ext cx="229" cy="112"/>
            </a:xfrm>
            <a:prstGeom prst="line">
              <a:avLst/>
            </a:prstGeom>
            <a:noFill/>
            <a:ln w="22225">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0" name="Line 10"/>
            <p:cNvSpPr>
              <a:spLocks noChangeShapeType="1"/>
            </p:cNvSpPr>
            <p:nvPr/>
          </p:nvSpPr>
          <p:spPr bwMode="auto">
            <a:xfrm flipH="1">
              <a:off x="892" y="1861"/>
              <a:ext cx="196" cy="161"/>
            </a:xfrm>
            <a:prstGeom prst="line">
              <a:avLst/>
            </a:prstGeom>
            <a:noFill/>
            <a:ln w="222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1" name="Freeform 58"/>
            <p:cNvSpPr>
              <a:spLocks/>
            </p:cNvSpPr>
            <p:nvPr/>
          </p:nvSpPr>
          <p:spPr bwMode="auto">
            <a:xfrm>
              <a:off x="423" y="2083"/>
              <a:ext cx="1350" cy="862"/>
            </a:xfrm>
            <a:custGeom>
              <a:avLst/>
              <a:gdLst>
                <a:gd name="T0" fmla="*/ 5 w 1350"/>
                <a:gd name="T1" fmla="*/ 0 h 862"/>
                <a:gd name="T2" fmla="*/ 15 w 1350"/>
                <a:gd name="T3" fmla="*/ 0 h 862"/>
                <a:gd name="T4" fmla="*/ 26 w 1350"/>
                <a:gd name="T5" fmla="*/ 0 h 862"/>
                <a:gd name="T6" fmla="*/ 34 w 1350"/>
                <a:gd name="T7" fmla="*/ 0 h 862"/>
                <a:gd name="T8" fmla="*/ 44 w 1350"/>
                <a:gd name="T9" fmla="*/ 0 h 862"/>
                <a:gd name="T10" fmla="*/ 55 w 1350"/>
                <a:gd name="T11" fmla="*/ 0 h 862"/>
                <a:gd name="T12" fmla="*/ 63 w 1350"/>
                <a:gd name="T13" fmla="*/ 1 h 862"/>
                <a:gd name="T14" fmla="*/ 74 w 1350"/>
                <a:gd name="T15" fmla="*/ 1 h 862"/>
                <a:gd name="T16" fmla="*/ 84 w 1350"/>
                <a:gd name="T17" fmla="*/ 4 h 862"/>
                <a:gd name="T18" fmla="*/ 92 w 1350"/>
                <a:gd name="T19" fmla="*/ 7 h 862"/>
                <a:gd name="T20" fmla="*/ 103 w 1350"/>
                <a:gd name="T21" fmla="*/ 12 h 862"/>
                <a:gd name="T22" fmla="*/ 112 w 1350"/>
                <a:gd name="T23" fmla="*/ 22 h 862"/>
                <a:gd name="T24" fmla="*/ 123 w 1350"/>
                <a:gd name="T25" fmla="*/ 38 h 862"/>
                <a:gd name="T26" fmla="*/ 132 w 1350"/>
                <a:gd name="T27" fmla="*/ 61 h 862"/>
                <a:gd name="T28" fmla="*/ 140 w 1350"/>
                <a:gd name="T29" fmla="*/ 95 h 862"/>
                <a:gd name="T30" fmla="*/ 152 w 1350"/>
                <a:gd name="T31" fmla="*/ 141 h 862"/>
                <a:gd name="T32" fmla="*/ 161 w 1350"/>
                <a:gd name="T33" fmla="*/ 203 h 862"/>
                <a:gd name="T34" fmla="*/ 171 w 1350"/>
                <a:gd name="T35" fmla="*/ 280 h 862"/>
                <a:gd name="T36" fmla="*/ 180 w 1350"/>
                <a:gd name="T37" fmla="*/ 370 h 862"/>
                <a:gd name="T38" fmla="*/ 190 w 1350"/>
                <a:gd name="T39" fmla="*/ 471 h 862"/>
                <a:gd name="T40" fmla="*/ 200 w 1350"/>
                <a:gd name="T41" fmla="*/ 575 h 862"/>
                <a:gd name="T42" fmla="*/ 209 w 1350"/>
                <a:gd name="T43" fmla="*/ 675 h 862"/>
                <a:gd name="T44" fmla="*/ 219 w 1350"/>
                <a:gd name="T45" fmla="*/ 761 h 862"/>
                <a:gd name="T46" fmla="*/ 229 w 1350"/>
                <a:gd name="T47" fmla="*/ 824 h 862"/>
                <a:gd name="T48" fmla="*/ 238 w 1350"/>
                <a:gd name="T49" fmla="*/ 858 h 862"/>
                <a:gd name="T50" fmla="*/ 248 w 1350"/>
                <a:gd name="T51" fmla="*/ 858 h 862"/>
                <a:gd name="T52" fmla="*/ 258 w 1350"/>
                <a:gd name="T53" fmla="*/ 824 h 862"/>
                <a:gd name="T54" fmla="*/ 267 w 1350"/>
                <a:gd name="T55" fmla="*/ 761 h 862"/>
                <a:gd name="T56" fmla="*/ 277 w 1350"/>
                <a:gd name="T57" fmla="*/ 675 h 862"/>
                <a:gd name="T58" fmla="*/ 287 w 1350"/>
                <a:gd name="T59" fmla="*/ 575 h 862"/>
                <a:gd name="T60" fmla="*/ 297 w 1350"/>
                <a:gd name="T61" fmla="*/ 471 h 862"/>
                <a:gd name="T62" fmla="*/ 306 w 1350"/>
                <a:gd name="T63" fmla="*/ 370 h 862"/>
                <a:gd name="T64" fmla="*/ 316 w 1350"/>
                <a:gd name="T65" fmla="*/ 280 h 862"/>
                <a:gd name="T66" fmla="*/ 326 w 1350"/>
                <a:gd name="T67" fmla="*/ 203 h 862"/>
                <a:gd name="T68" fmla="*/ 335 w 1350"/>
                <a:gd name="T69" fmla="*/ 141 h 862"/>
                <a:gd name="T70" fmla="*/ 345 w 1350"/>
                <a:gd name="T71" fmla="*/ 95 h 862"/>
                <a:gd name="T72" fmla="*/ 355 w 1350"/>
                <a:gd name="T73" fmla="*/ 61 h 862"/>
                <a:gd name="T74" fmla="*/ 364 w 1350"/>
                <a:gd name="T75" fmla="*/ 38 h 862"/>
                <a:gd name="T76" fmla="*/ 374 w 1350"/>
                <a:gd name="T77" fmla="*/ 22 h 862"/>
                <a:gd name="T78" fmla="*/ 383 w 1350"/>
                <a:gd name="T79" fmla="*/ 12 h 862"/>
                <a:gd name="T80" fmla="*/ 393 w 1350"/>
                <a:gd name="T81" fmla="*/ 7 h 862"/>
                <a:gd name="T82" fmla="*/ 403 w 1350"/>
                <a:gd name="T83" fmla="*/ 4 h 862"/>
                <a:gd name="T84" fmla="*/ 412 w 1350"/>
                <a:gd name="T85" fmla="*/ 1 h 862"/>
                <a:gd name="T86" fmla="*/ 422 w 1350"/>
                <a:gd name="T87" fmla="*/ 1 h 862"/>
                <a:gd name="T88" fmla="*/ 450 w 1350"/>
                <a:gd name="T89" fmla="*/ 8 h 862"/>
                <a:gd name="T90" fmla="*/ 437 w 1350"/>
                <a:gd name="T91" fmla="*/ 0 h 862"/>
                <a:gd name="T92" fmla="*/ 447 w 1350"/>
                <a:gd name="T93" fmla="*/ 0 h 862"/>
                <a:gd name="T94" fmla="*/ 458 w 1350"/>
                <a:gd name="T95" fmla="*/ 0 h 862"/>
                <a:gd name="T96" fmla="*/ 1350 w 1350"/>
                <a:gd name="T97" fmla="*/ 0 h 862"/>
                <a:gd name="T98" fmla="*/ 476 w 1350"/>
                <a:gd name="T99" fmla="*/ 0 h 8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0"/>
                <a:gd name="T151" fmla="*/ 0 h 862"/>
                <a:gd name="T152" fmla="*/ 1350 w 1350"/>
                <a:gd name="T153" fmla="*/ 862 h 8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0" h="862">
                  <a:moveTo>
                    <a:pt x="0" y="0"/>
                  </a:moveTo>
                  <a:lnTo>
                    <a:pt x="5" y="0"/>
                  </a:lnTo>
                  <a:lnTo>
                    <a:pt x="11" y="0"/>
                  </a:lnTo>
                  <a:lnTo>
                    <a:pt x="15" y="0"/>
                  </a:lnTo>
                  <a:lnTo>
                    <a:pt x="19" y="0"/>
                  </a:lnTo>
                  <a:lnTo>
                    <a:pt x="26" y="0"/>
                  </a:lnTo>
                  <a:lnTo>
                    <a:pt x="29" y="0"/>
                  </a:lnTo>
                  <a:lnTo>
                    <a:pt x="34" y="0"/>
                  </a:lnTo>
                  <a:lnTo>
                    <a:pt x="40" y="0"/>
                  </a:lnTo>
                  <a:lnTo>
                    <a:pt x="44" y="0"/>
                  </a:lnTo>
                  <a:lnTo>
                    <a:pt x="48" y="0"/>
                  </a:lnTo>
                  <a:lnTo>
                    <a:pt x="55" y="0"/>
                  </a:lnTo>
                  <a:lnTo>
                    <a:pt x="59" y="0"/>
                  </a:lnTo>
                  <a:lnTo>
                    <a:pt x="63" y="1"/>
                  </a:lnTo>
                  <a:lnTo>
                    <a:pt x="69" y="1"/>
                  </a:lnTo>
                  <a:lnTo>
                    <a:pt x="74" y="1"/>
                  </a:lnTo>
                  <a:lnTo>
                    <a:pt x="77" y="2"/>
                  </a:lnTo>
                  <a:lnTo>
                    <a:pt x="84" y="4"/>
                  </a:lnTo>
                  <a:lnTo>
                    <a:pt x="88" y="5"/>
                  </a:lnTo>
                  <a:lnTo>
                    <a:pt x="92" y="7"/>
                  </a:lnTo>
                  <a:lnTo>
                    <a:pt x="97" y="9"/>
                  </a:lnTo>
                  <a:lnTo>
                    <a:pt x="103" y="12"/>
                  </a:lnTo>
                  <a:lnTo>
                    <a:pt x="108" y="17"/>
                  </a:lnTo>
                  <a:lnTo>
                    <a:pt x="112" y="22"/>
                  </a:lnTo>
                  <a:lnTo>
                    <a:pt x="117" y="29"/>
                  </a:lnTo>
                  <a:lnTo>
                    <a:pt x="123" y="38"/>
                  </a:lnTo>
                  <a:lnTo>
                    <a:pt x="126" y="48"/>
                  </a:lnTo>
                  <a:lnTo>
                    <a:pt x="132" y="61"/>
                  </a:lnTo>
                  <a:lnTo>
                    <a:pt x="137" y="77"/>
                  </a:lnTo>
                  <a:lnTo>
                    <a:pt x="140" y="95"/>
                  </a:lnTo>
                  <a:lnTo>
                    <a:pt x="146" y="117"/>
                  </a:lnTo>
                  <a:lnTo>
                    <a:pt x="152" y="141"/>
                  </a:lnTo>
                  <a:lnTo>
                    <a:pt x="155" y="170"/>
                  </a:lnTo>
                  <a:lnTo>
                    <a:pt x="161" y="203"/>
                  </a:lnTo>
                  <a:lnTo>
                    <a:pt x="166" y="240"/>
                  </a:lnTo>
                  <a:lnTo>
                    <a:pt x="171" y="280"/>
                  </a:lnTo>
                  <a:lnTo>
                    <a:pt x="175" y="323"/>
                  </a:lnTo>
                  <a:lnTo>
                    <a:pt x="180" y="370"/>
                  </a:lnTo>
                  <a:lnTo>
                    <a:pt x="186" y="420"/>
                  </a:lnTo>
                  <a:lnTo>
                    <a:pt x="190" y="471"/>
                  </a:lnTo>
                  <a:lnTo>
                    <a:pt x="195" y="523"/>
                  </a:lnTo>
                  <a:lnTo>
                    <a:pt x="200" y="575"/>
                  </a:lnTo>
                  <a:lnTo>
                    <a:pt x="204" y="626"/>
                  </a:lnTo>
                  <a:lnTo>
                    <a:pt x="209" y="675"/>
                  </a:lnTo>
                  <a:lnTo>
                    <a:pt x="215" y="720"/>
                  </a:lnTo>
                  <a:lnTo>
                    <a:pt x="219" y="761"/>
                  </a:lnTo>
                  <a:lnTo>
                    <a:pt x="224" y="796"/>
                  </a:lnTo>
                  <a:lnTo>
                    <a:pt x="229" y="824"/>
                  </a:lnTo>
                  <a:lnTo>
                    <a:pt x="234" y="845"/>
                  </a:lnTo>
                  <a:lnTo>
                    <a:pt x="238" y="858"/>
                  </a:lnTo>
                  <a:lnTo>
                    <a:pt x="243" y="862"/>
                  </a:lnTo>
                  <a:lnTo>
                    <a:pt x="248" y="858"/>
                  </a:lnTo>
                  <a:lnTo>
                    <a:pt x="253" y="845"/>
                  </a:lnTo>
                  <a:lnTo>
                    <a:pt x="258" y="824"/>
                  </a:lnTo>
                  <a:lnTo>
                    <a:pt x="263" y="796"/>
                  </a:lnTo>
                  <a:lnTo>
                    <a:pt x="267" y="761"/>
                  </a:lnTo>
                  <a:lnTo>
                    <a:pt x="272" y="720"/>
                  </a:lnTo>
                  <a:lnTo>
                    <a:pt x="277" y="675"/>
                  </a:lnTo>
                  <a:lnTo>
                    <a:pt x="282" y="626"/>
                  </a:lnTo>
                  <a:lnTo>
                    <a:pt x="287" y="575"/>
                  </a:lnTo>
                  <a:lnTo>
                    <a:pt x="292" y="523"/>
                  </a:lnTo>
                  <a:lnTo>
                    <a:pt x="297" y="471"/>
                  </a:lnTo>
                  <a:lnTo>
                    <a:pt x="301" y="420"/>
                  </a:lnTo>
                  <a:lnTo>
                    <a:pt x="306" y="370"/>
                  </a:lnTo>
                  <a:lnTo>
                    <a:pt x="311" y="323"/>
                  </a:lnTo>
                  <a:lnTo>
                    <a:pt x="316" y="280"/>
                  </a:lnTo>
                  <a:lnTo>
                    <a:pt x="321" y="240"/>
                  </a:lnTo>
                  <a:lnTo>
                    <a:pt x="326" y="203"/>
                  </a:lnTo>
                  <a:lnTo>
                    <a:pt x="331" y="170"/>
                  </a:lnTo>
                  <a:lnTo>
                    <a:pt x="335" y="141"/>
                  </a:lnTo>
                  <a:lnTo>
                    <a:pt x="340" y="117"/>
                  </a:lnTo>
                  <a:lnTo>
                    <a:pt x="345" y="95"/>
                  </a:lnTo>
                  <a:lnTo>
                    <a:pt x="349" y="77"/>
                  </a:lnTo>
                  <a:lnTo>
                    <a:pt x="355" y="61"/>
                  </a:lnTo>
                  <a:lnTo>
                    <a:pt x="360" y="48"/>
                  </a:lnTo>
                  <a:lnTo>
                    <a:pt x="364" y="38"/>
                  </a:lnTo>
                  <a:lnTo>
                    <a:pt x="369" y="29"/>
                  </a:lnTo>
                  <a:lnTo>
                    <a:pt x="374" y="22"/>
                  </a:lnTo>
                  <a:lnTo>
                    <a:pt x="378" y="17"/>
                  </a:lnTo>
                  <a:lnTo>
                    <a:pt x="383" y="12"/>
                  </a:lnTo>
                  <a:lnTo>
                    <a:pt x="389" y="9"/>
                  </a:lnTo>
                  <a:lnTo>
                    <a:pt x="393" y="7"/>
                  </a:lnTo>
                  <a:lnTo>
                    <a:pt x="398" y="5"/>
                  </a:lnTo>
                  <a:lnTo>
                    <a:pt x="403" y="4"/>
                  </a:lnTo>
                  <a:lnTo>
                    <a:pt x="408" y="2"/>
                  </a:lnTo>
                  <a:lnTo>
                    <a:pt x="412" y="1"/>
                  </a:lnTo>
                  <a:lnTo>
                    <a:pt x="418" y="1"/>
                  </a:lnTo>
                  <a:lnTo>
                    <a:pt x="422" y="1"/>
                  </a:lnTo>
                  <a:lnTo>
                    <a:pt x="427" y="0"/>
                  </a:lnTo>
                  <a:lnTo>
                    <a:pt x="450" y="8"/>
                  </a:lnTo>
                  <a:lnTo>
                    <a:pt x="432" y="0"/>
                  </a:lnTo>
                  <a:lnTo>
                    <a:pt x="437" y="0"/>
                  </a:lnTo>
                  <a:lnTo>
                    <a:pt x="443" y="0"/>
                  </a:lnTo>
                  <a:lnTo>
                    <a:pt x="447" y="0"/>
                  </a:lnTo>
                  <a:lnTo>
                    <a:pt x="451" y="0"/>
                  </a:lnTo>
                  <a:lnTo>
                    <a:pt x="458" y="0"/>
                  </a:lnTo>
                  <a:lnTo>
                    <a:pt x="461" y="0"/>
                  </a:lnTo>
                  <a:lnTo>
                    <a:pt x="1350" y="0"/>
                  </a:lnTo>
                  <a:lnTo>
                    <a:pt x="471" y="0"/>
                  </a:lnTo>
                  <a:lnTo>
                    <a:pt x="476" y="0"/>
                  </a:lnTo>
                  <a:lnTo>
                    <a:pt x="480" y="0"/>
                  </a:lnTo>
                </a:path>
              </a:pathLst>
            </a:custGeom>
            <a:noFill/>
            <a:ln w="20701">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712" name="Rectangle 9"/>
            <p:cNvSpPr>
              <a:spLocks noChangeArrowheads="1"/>
            </p:cNvSpPr>
            <p:nvPr/>
          </p:nvSpPr>
          <p:spPr bwMode="auto">
            <a:xfrm>
              <a:off x="1154" y="1615"/>
              <a:ext cx="85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antenna impedance</a:t>
              </a:r>
            </a:p>
          </p:txBody>
        </p:sp>
      </p:grpSp>
      <p:sp>
        <p:nvSpPr>
          <p:cNvPr id="29700" name="Text Box 91"/>
          <p:cNvSpPr txBox="1">
            <a:spLocks noChangeArrowheads="1"/>
          </p:cNvSpPr>
          <p:nvPr/>
        </p:nvSpPr>
        <p:spPr bwMode="auto">
          <a:xfrm>
            <a:off x="674688" y="2624138"/>
            <a:ext cx="26066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Antenna impedance vs. time</a:t>
            </a:r>
          </a:p>
        </p:txBody>
      </p:sp>
      <p:sp>
        <p:nvSpPr>
          <p:cNvPr id="29701" name="Text Box 92"/>
          <p:cNvSpPr txBox="1">
            <a:spLocks noChangeArrowheads="1"/>
          </p:cNvSpPr>
          <p:nvPr/>
        </p:nvSpPr>
        <p:spPr bwMode="auto">
          <a:xfrm>
            <a:off x="3427588" y="2302368"/>
            <a:ext cx="50403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Scanning the delay is performed as in cross-correlation.</a:t>
            </a:r>
          </a:p>
        </p:txBody>
      </p:sp>
      <p:sp>
        <p:nvSpPr>
          <p:cNvPr id="29702" name="Text Box 93"/>
          <p:cNvSpPr txBox="1">
            <a:spLocks noChangeArrowheads="1"/>
          </p:cNvSpPr>
          <p:nvPr/>
        </p:nvSpPr>
        <p:spPr bwMode="auto">
          <a:xfrm>
            <a:off x="228600" y="5776394"/>
            <a:ext cx="87312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Because the fs optical pulse is shorter than the THz pulse, this works.</a:t>
            </a:r>
          </a:p>
        </p:txBody>
      </p:sp>
      <p:sp>
        <p:nvSpPr>
          <p:cNvPr id="2" name="Footer Placeholder 1">
            <a:extLst>
              <a:ext uri="{FF2B5EF4-FFF2-40B4-BE49-F238E27FC236}">
                <a16:creationId xmlns:a16="http://schemas.microsoft.com/office/drawing/2014/main" id="{63D5809B-DCC9-42CD-AADA-478F5C8E2930}"/>
              </a:ext>
            </a:extLst>
          </p:cNvPr>
          <p:cNvSpPr>
            <a:spLocks noGrp="1"/>
          </p:cNvSpPr>
          <p:nvPr>
            <p:ph type="ftr" sz="quarter" idx="11"/>
          </p:nvPr>
        </p:nvSpPr>
        <p:spPr>
          <a:xfrm rot="16200000">
            <a:off x="7056722" y="3518572"/>
            <a:ext cx="3427657" cy="365760"/>
          </a:xfrm>
        </p:spPr>
        <p:txBody>
          <a:bodyPr/>
          <a:lstStyle/>
          <a:p>
            <a:r>
              <a:rPr lang="en-GB"/>
              <a:t>Terahertz technology for coating measurement on composite materials</a:t>
            </a:r>
            <a:endParaRPr lang="en-US" dirty="0"/>
          </a:p>
        </p:txBody>
      </p:sp>
      <p:sp>
        <p:nvSpPr>
          <p:cNvPr id="3" name="Slide Number Placeholder 2">
            <a:extLst>
              <a:ext uri="{FF2B5EF4-FFF2-40B4-BE49-F238E27FC236}">
                <a16:creationId xmlns:a16="http://schemas.microsoft.com/office/drawing/2014/main" id="{77412217-621B-4848-A124-F96622534DBC}"/>
              </a:ext>
            </a:extLst>
          </p:cNvPr>
          <p:cNvSpPr>
            <a:spLocks noGrp="1"/>
          </p:cNvSpPr>
          <p:nvPr>
            <p:ph type="sldNum" sz="quarter" idx="12"/>
          </p:nvPr>
        </p:nvSpPr>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242748066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04"/>
          <p:cNvGrpSpPr>
            <a:grpSpLocks/>
          </p:cNvGrpSpPr>
          <p:nvPr/>
        </p:nvGrpSpPr>
        <p:grpSpPr bwMode="auto">
          <a:xfrm>
            <a:off x="1174314" y="4329113"/>
            <a:ext cx="525463" cy="609600"/>
            <a:chOff x="1161" y="2929"/>
            <a:chExt cx="331" cy="384"/>
          </a:xfrm>
        </p:grpSpPr>
        <p:sp>
          <p:nvSpPr>
            <p:cNvPr id="416866" name="Rectangle 98"/>
            <p:cNvSpPr>
              <a:spLocks noChangeArrowheads="1"/>
            </p:cNvSpPr>
            <p:nvPr/>
          </p:nvSpPr>
          <p:spPr bwMode="auto">
            <a:xfrm>
              <a:off x="1161" y="2929"/>
              <a:ext cx="330" cy="284"/>
            </a:xfrm>
            <a:prstGeom prst="rect">
              <a:avLst/>
            </a:prstGeom>
            <a:solidFill>
              <a:schemeClr val="hlink"/>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67" name="Text Box 99"/>
            <p:cNvSpPr txBox="1">
              <a:spLocks noChangeArrowheads="1"/>
            </p:cNvSpPr>
            <p:nvPr/>
          </p:nvSpPr>
          <p:spPr bwMode="auto">
            <a:xfrm>
              <a:off x="1212" y="3216"/>
              <a:ext cx="233" cy="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splitter</a:t>
              </a:r>
            </a:p>
          </p:txBody>
        </p:sp>
        <p:sp>
          <p:nvSpPr>
            <p:cNvPr id="416868" name="Freeform 100"/>
            <p:cNvSpPr>
              <a:spLocks/>
            </p:cNvSpPr>
            <p:nvPr/>
          </p:nvSpPr>
          <p:spPr bwMode="auto">
            <a:xfrm>
              <a:off x="1163" y="2984"/>
              <a:ext cx="328" cy="81"/>
            </a:xfrm>
            <a:custGeom>
              <a:avLst/>
              <a:gdLst>
                <a:gd name="T0" fmla="*/ 0 w 812"/>
                <a:gd name="T1" fmla="*/ 164 h 164"/>
                <a:gd name="T2" fmla="*/ 228 w 812"/>
                <a:gd name="T3" fmla="*/ 164 h 164"/>
                <a:gd name="T4" fmla="*/ 592 w 812"/>
                <a:gd name="T5" fmla="*/ 0 h 164"/>
                <a:gd name="T6" fmla="*/ 812 w 812"/>
                <a:gd name="T7" fmla="*/ 0 h 164"/>
              </a:gdLst>
              <a:ahLst/>
              <a:cxnLst>
                <a:cxn ang="0">
                  <a:pos x="T0" y="T1"/>
                </a:cxn>
                <a:cxn ang="0">
                  <a:pos x="T2" y="T3"/>
                </a:cxn>
                <a:cxn ang="0">
                  <a:pos x="T4" y="T5"/>
                </a:cxn>
                <a:cxn ang="0">
                  <a:pos x="T6" y="T7"/>
                </a:cxn>
              </a:cxnLst>
              <a:rect l="0" t="0" r="r" b="b"/>
              <a:pathLst>
                <a:path w="812" h="164">
                  <a:moveTo>
                    <a:pt x="0" y="164"/>
                  </a:moveTo>
                  <a:lnTo>
                    <a:pt x="228" y="164"/>
                  </a:lnTo>
                  <a:lnTo>
                    <a:pt x="592" y="0"/>
                  </a:lnTo>
                  <a:lnTo>
                    <a:pt x="812" y="0"/>
                  </a:lnTo>
                </a:path>
              </a:pathLst>
            </a:custGeom>
            <a:noFill/>
            <a:ln w="12700" cap="flat" cmpd="sng">
              <a:solidFill>
                <a:srgbClr val="0033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69" name="Freeform 101"/>
            <p:cNvSpPr>
              <a:spLocks/>
            </p:cNvSpPr>
            <p:nvPr/>
          </p:nvSpPr>
          <p:spPr bwMode="auto">
            <a:xfrm flipV="1">
              <a:off x="1163" y="3066"/>
              <a:ext cx="329" cy="80"/>
            </a:xfrm>
            <a:custGeom>
              <a:avLst/>
              <a:gdLst>
                <a:gd name="T0" fmla="*/ 0 w 812"/>
                <a:gd name="T1" fmla="*/ 164 h 164"/>
                <a:gd name="T2" fmla="*/ 228 w 812"/>
                <a:gd name="T3" fmla="*/ 164 h 164"/>
                <a:gd name="T4" fmla="*/ 592 w 812"/>
                <a:gd name="T5" fmla="*/ 0 h 164"/>
                <a:gd name="T6" fmla="*/ 812 w 812"/>
                <a:gd name="T7" fmla="*/ 0 h 164"/>
              </a:gdLst>
              <a:ahLst/>
              <a:cxnLst>
                <a:cxn ang="0">
                  <a:pos x="T0" y="T1"/>
                </a:cxn>
                <a:cxn ang="0">
                  <a:pos x="T2" y="T3"/>
                </a:cxn>
                <a:cxn ang="0">
                  <a:pos x="T4" y="T5"/>
                </a:cxn>
                <a:cxn ang="0">
                  <a:pos x="T6" y="T7"/>
                </a:cxn>
              </a:cxnLst>
              <a:rect l="0" t="0" r="r" b="b"/>
              <a:pathLst>
                <a:path w="812" h="164">
                  <a:moveTo>
                    <a:pt x="0" y="164"/>
                  </a:moveTo>
                  <a:lnTo>
                    <a:pt x="228" y="164"/>
                  </a:lnTo>
                  <a:lnTo>
                    <a:pt x="592" y="0"/>
                  </a:lnTo>
                  <a:lnTo>
                    <a:pt x="812" y="0"/>
                  </a:lnTo>
                </a:path>
              </a:pathLst>
            </a:custGeom>
            <a:noFill/>
            <a:ln w="12700" cap="flat" cmpd="sng">
              <a:solidFill>
                <a:srgbClr val="0033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30722" name="Rectangle 2"/>
          <p:cNvSpPr>
            <a:spLocks noGrp="1" noChangeArrowheads="1"/>
          </p:cNvSpPr>
          <p:nvPr>
            <p:ph type="title"/>
          </p:nvPr>
        </p:nvSpPr>
        <p:spPr/>
        <p:txBody>
          <a:bodyPr/>
          <a:lstStyle/>
          <a:p>
            <a:r>
              <a:rPr lang="en-US" sz="4000" dirty="0">
                <a:solidFill>
                  <a:srgbClr val="003D78"/>
                </a:solidFill>
                <a:ea typeface="MS PGothic" charset="0"/>
              </a:rPr>
              <a:t>Typical TD-THz System</a:t>
            </a:r>
          </a:p>
        </p:txBody>
      </p:sp>
      <p:sp>
        <p:nvSpPr>
          <p:cNvPr id="416775" name="Freeform 7"/>
          <p:cNvSpPr>
            <a:spLocks/>
          </p:cNvSpPr>
          <p:nvPr/>
        </p:nvSpPr>
        <p:spPr bwMode="auto">
          <a:xfrm>
            <a:off x="1947427" y="3514725"/>
            <a:ext cx="893762" cy="1209675"/>
          </a:xfrm>
          <a:custGeom>
            <a:avLst/>
            <a:gdLst>
              <a:gd name="T0" fmla="*/ 0 w 563"/>
              <a:gd name="T1" fmla="*/ 736 h 762"/>
              <a:gd name="T2" fmla="*/ 256 w 563"/>
              <a:gd name="T3" fmla="*/ 728 h 762"/>
              <a:gd name="T4" fmla="*/ 288 w 563"/>
              <a:gd name="T5" fmla="*/ 664 h 762"/>
              <a:gd name="T6" fmla="*/ 352 w 563"/>
              <a:gd name="T7" fmla="*/ 592 h 762"/>
              <a:gd name="T8" fmla="*/ 408 w 563"/>
              <a:gd name="T9" fmla="*/ 472 h 762"/>
              <a:gd name="T10" fmla="*/ 432 w 563"/>
              <a:gd name="T11" fmla="*/ 408 h 762"/>
              <a:gd name="T12" fmla="*/ 448 w 563"/>
              <a:gd name="T13" fmla="*/ 360 h 762"/>
              <a:gd name="T14" fmla="*/ 456 w 563"/>
              <a:gd name="T15" fmla="*/ 336 h 762"/>
              <a:gd name="T16" fmla="*/ 504 w 563"/>
              <a:gd name="T17" fmla="*/ 144 h 762"/>
              <a:gd name="T18" fmla="*/ 536 w 563"/>
              <a:gd name="T19" fmla="*/ 0 h 762"/>
              <a:gd name="T20" fmla="*/ 544 w 563"/>
              <a:gd name="T21" fmla="*/ 20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3" h="762">
                <a:moveTo>
                  <a:pt x="0" y="736"/>
                </a:moveTo>
                <a:cubicBezTo>
                  <a:pt x="89" y="749"/>
                  <a:pt x="156" y="762"/>
                  <a:pt x="256" y="728"/>
                </a:cubicBezTo>
                <a:cubicBezTo>
                  <a:pt x="279" y="720"/>
                  <a:pt x="277" y="685"/>
                  <a:pt x="288" y="664"/>
                </a:cubicBezTo>
                <a:cubicBezTo>
                  <a:pt x="302" y="636"/>
                  <a:pt x="326" y="609"/>
                  <a:pt x="352" y="592"/>
                </a:cubicBezTo>
                <a:cubicBezTo>
                  <a:pt x="361" y="546"/>
                  <a:pt x="380" y="509"/>
                  <a:pt x="408" y="472"/>
                </a:cubicBezTo>
                <a:cubicBezTo>
                  <a:pt x="425" y="403"/>
                  <a:pt x="404" y="478"/>
                  <a:pt x="432" y="408"/>
                </a:cubicBezTo>
                <a:cubicBezTo>
                  <a:pt x="438" y="392"/>
                  <a:pt x="443" y="376"/>
                  <a:pt x="448" y="360"/>
                </a:cubicBezTo>
                <a:cubicBezTo>
                  <a:pt x="451" y="352"/>
                  <a:pt x="456" y="336"/>
                  <a:pt x="456" y="336"/>
                </a:cubicBezTo>
                <a:cubicBezTo>
                  <a:pt x="465" y="273"/>
                  <a:pt x="468" y="199"/>
                  <a:pt x="504" y="144"/>
                </a:cubicBezTo>
                <a:cubicBezTo>
                  <a:pt x="516" y="96"/>
                  <a:pt x="526" y="48"/>
                  <a:pt x="536" y="0"/>
                </a:cubicBezTo>
                <a:cubicBezTo>
                  <a:pt x="563" y="80"/>
                  <a:pt x="544" y="16"/>
                  <a:pt x="544" y="200"/>
                </a:cubicBez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796" name="Line 28"/>
          <p:cNvSpPr>
            <a:spLocks noChangeShapeType="1"/>
          </p:cNvSpPr>
          <p:nvPr/>
        </p:nvSpPr>
        <p:spPr bwMode="auto">
          <a:xfrm>
            <a:off x="1550552" y="2365375"/>
            <a:ext cx="2254250" cy="0"/>
          </a:xfrm>
          <a:prstGeom prst="line">
            <a:avLst/>
          </a:prstGeom>
          <a:noFill/>
          <a:ln w="9525">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16799" name="Picture 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60127" y="4060825"/>
            <a:ext cx="169545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16800" name="Picture 3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50814" y="4070350"/>
            <a:ext cx="1690688" cy="666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6801" name="Rectangle 33"/>
          <p:cNvSpPr>
            <a:spLocks noChangeArrowheads="1"/>
          </p:cNvSpPr>
          <p:nvPr/>
        </p:nvSpPr>
        <p:spPr bwMode="auto">
          <a:xfrm>
            <a:off x="1940641" y="1928019"/>
            <a:ext cx="1504950" cy="847725"/>
          </a:xfrm>
          <a:prstGeom prst="rect">
            <a:avLst/>
          </a:prstGeom>
          <a:solidFill>
            <a:srgbClr val="99CCFF"/>
          </a:solidFill>
          <a:ln w="19050">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02" name="Text Box 34"/>
          <p:cNvSpPr txBox="1">
            <a:spLocks noChangeArrowheads="1"/>
          </p:cNvSpPr>
          <p:nvPr/>
        </p:nvSpPr>
        <p:spPr bwMode="auto">
          <a:xfrm>
            <a:off x="2048149" y="2593975"/>
            <a:ext cx="1330493" cy="15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Dispersion Compensation</a:t>
            </a:r>
          </a:p>
        </p:txBody>
      </p:sp>
      <p:sp>
        <p:nvSpPr>
          <p:cNvPr id="416803" name="Line 35"/>
          <p:cNvSpPr>
            <a:spLocks noChangeShapeType="1"/>
          </p:cNvSpPr>
          <p:nvPr/>
        </p:nvSpPr>
        <p:spPr bwMode="auto">
          <a:xfrm>
            <a:off x="1617227" y="2371725"/>
            <a:ext cx="342900" cy="0"/>
          </a:xfrm>
          <a:prstGeom prst="line">
            <a:avLst/>
          </a:prstGeom>
          <a:noFill/>
          <a:ln w="12700">
            <a:solidFill>
              <a:srgbClr val="0033CC"/>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04" name="Line 36"/>
          <p:cNvSpPr>
            <a:spLocks noChangeShapeType="1"/>
          </p:cNvSpPr>
          <p:nvPr/>
        </p:nvSpPr>
        <p:spPr bwMode="auto">
          <a:xfrm>
            <a:off x="3485714" y="2373313"/>
            <a:ext cx="342900" cy="0"/>
          </a:xfrm>
          <a:prstGeom prst="line">
            <a:avLst/>
          </a:prstGeom>
          <a:noFill/>
          <a:ln w="12700">
            <a:solidFill>
              <a:srgbClr val="0033CC"/>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05" name="Rectangle 37"/>
          <p:cNvSpPr>
            <a:spLocks noChangeArrowheads="1"/>
          </p:cNvSpPr>
          <p:nvPr/>
        </p:nvSpPr>
        <p:spPr bwMode="auto">
          <a:xfrm>
            <a:off x="3827027" y="1914525"/>
            <a:ext cx="1295400" cy="914400"/>
          </a:xfrm>
          <a:prstGeom prst="rect">
            <a:avLst/>
          </a:prstGeom>
          <a:solidFill>
            <a:schemeClr val="hlink"/>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06" name="Text Box 38"/>
          <p:cNvSpPr txBox="1">
            <a:spLocks noChangeArrowheads="1"/>
          </p:cNvSpPr>
          <p:nvPr/>
        </p:nvSpPr>
        <p:spPr bwMode="auto">
          <a:xfrm>
            <a:off x="4060849" y="2609850"/>
            <a:ext cx="791243"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Fiber splitter</a:t>
            </a:r>
          </a:p>
        </p:txBody>
      </p:sp>
      <p:sp>
        <p:nvSpPr>
          <p:cNvPr id="416809" name="Freeform 41"/>
          <p:cNvSpPr>
            <a:spLocks/>
          </p:cNvSpPr>
          <p:nvPr/>
        </p:nvSpPr>
        <p:spPr bwMode="auto">
          <a:xfrm>
            <a:off x="3827027" y="2105025"/>
            <a:ext cx="1289050" cy="260350"/>
          </a:xfrm>
          <a:custGeom>
            <a:avLst/>
            <a:gdLst>
              <a:gd name="T0" fmla="*/ 0 w 812"/>
              <a:gd name="T1" fmla="*/ 164 h 164"/>
              <a:gd name="T2" fmla="*/ 228 w 812"/>
              <a:gd name="T3" fmla="*/ 164 h 164"/>
              <a:gd name="T4" fmla="*/ 592 w 812"/>
              <a:gd name="T5" fmla="*/ 0 h 164"/>
              <a:gd name="T6" fmla="*/ 812 w 812"/>
              <a:gd name="T7" fmla="*/ 0 h 164"/>
            </a:gdLst>
            <a:ahLst/>
            <a:cxnLst>
              <a:cxn ang="0">
                <a:pos x="T0" y="T1"/>
              </a:cxn>
              <a:cxn ang="0">
                <a:pos x="T2" y="T3"/>
              </a:cxn>
              <a:cxn ang="0">
                <a:pos x="T4" y="T5"/>
              </a:cxn>
              <a:cxn ang="0">
                <a:pos x="T6" y="T7"/>
              </a:cxn>
            </a:cxnLst>
            <a:rect l="0" t="0" r="r" b="b"/>
            <a:pathLst>
              <a:path w="812" h="164">
                <a:moveTo>
                  <a:pt x="0" y="164"/>
                </a:moveTo>
                <a:lnTo>
                  <a:pt x="228" y="164"/>
                </a:lnTo>
                <a:lnTo>
                  <a:pt x="592" y="0"/>
                </a:lnTo>
                <a:lnTo>
                  <a:pt x="812" y="0"/>
                </a:lnTo>
              </a:path>
            </a:pathLst>
          </a:custGeom>
          <a:noFill/>
          <a:ln w="12700" cap="flat" cmpd="sng">
            <a:solidFill>
              <a:srgbClr val="0033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10" name="Freeform 42"/>
          <p:cNvSpPr>
            <a:spLocks/>
          </p:cNvSpPr>
          <p:nvPr/>
        </p:nvSpPr>
        <p:spPr bwMode="auto">
          <a:xfrm flipV="1">
            <a:off x="3828614" y="2366963"/>
            <a:ext cx="1289050" cy="260350"/>
          </a:xfrm>
          <a:custGeom>
            <a:avLst/>
            <a:gdLst>
              <a:gd name="T0" fmla="*/ 0 w 812"/>
              <a:gd name="T1" fmla="*/ 164 h 164"/>
              <a:gd name="T2" fmla="*/ 228 w 812"/>
              <a:gd name="T3" fmla="*/ 164 h 164"/>
              <a:gd name="T4" fmla="*/ 592 w 812"/>
              <a:gd name="T5" fmla="*/ 0 h 164"/>
              <a:gd name="T6" fmla="*/ 812 w 812"/>
              <a:gd name="T7" fmla="*/ 0 h 164"/>
            </a:gdLst>
            <a:ahLst/>
            <a:cxnLst>
              <a:cxn ang="0">
                <a:pos x="T0" y="T1"/>
              </a:cxn>
              <a:cxn ang="0">
                <a:pos x="T2" y="T3"/>
              </a:cxn>
              <a:cxn ang="0">
                <a:pos x="T4" y="T5"/>
              </a:cxn>
              <a:cxn ang="0">
                <a:pos x="T6" y="T7"/>
              </a:cxn>
            </a:cxnLst>
            <a:rect l="0" t="0" r="r" b="b"/>
            <a:pathLst>
              <a:path w="812" h="164">
                <a:moveTo>
                  <a:pt x="0" y="164"/>
                </a:moveTo>
                <a:lnTo>
                  <a:pt x="228" y="164"/>
                </a:lnTo>
                <a:lnTo>
                  <a:pt x="592" y="0"/>
                </a:lnTo>
                <a:lnTo>
                  <a:pt x="812" y="0"/>
                </a:lnTo>
              </a:path>
            </a:pathLst>
          </a:custGeom>
          <a:noFill/>
          <a:ln w="12700" cap="flat" cmpd="sng">
            <a:solidFill>
              <a:srgbClr val="0033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11" name="Rectangle 43"/>
          <p:cNvSpPr>
            <a:spLocks noChangeArrowheads="1"/>
          </p:cNvSpPr>
          <p:nvPr/>
        </p:nvSpPr>
        <p:spPr bwMode="auto">
          <a:xfrm>
            <a:off x="5690752" y="2530475"/>
            <a:ext cx="2028825" cy="482600"/>
          </a:xfrm>
          <a:prstGeom prst="rect">
            <a:avLst/>
          </a:prstGeom>
          <a:solidFill>
            <a:schemeClr val="folHlink"/>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16816" name="Group 48"/>
          <p:cNvGrpSpPr>
            <a:grpSpLocks/>
          </p:cNvGrpSpPr>
          <p:nvPr/>
        </p:nvGrpSpPr>
        <p:grpSpPr bwMode="auto">
          <a:xfrm>
            <a:off x="6528952" y="2559050"/>
            <a:ext cx="292100" cy="304800"/>
            <a:chOff x="4070" y="1794"/>
            <a:chExt cx="184" cy="192"/>
          </a:xfrm>
        </p:grpSpPr>
        <p:sp>
          <p:nvSpPr>
            <p:cNvPr id="416812" name="Rectangle 44"/>
            <p:cNvSpPr>
              <a:spLocks noChangeArrowheads="1"/>
            </p:cNvSpPr>
            <p:nvPr/>
          </p:nvSpPr>
          <p:spPr bwMode="auto">
            <a:xfrm>
              <a:off x="4086" y="1794"/>
              <a:ext cx="168" cy="192"/>
            </a:xfrm>
            <a:prstGeom prst="rect">
              <a:avLst/>
            </a:prstGeom>
            <a:solidFill>
              <a:srgbClr val="FFFFFF"/>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13" name="AutoShape 45"/>
            <p:cNvSpPr>
              <a:spLocks noChangeArrowheads="1"/>
            </p:cNvSpPr>
            <p:nvPr/>
          </p:nvSpPr>
          <p:spPr bwMode="auto">
            <a:xfrm rot="13500000">
              <a:off x="4070" y="1831"/>
              <a:ext cx="121" cy="121"/>
            </a:xfrm>
            <a:prstGeom prst="rtTriangle">
              <a:avLst/>
            </a:prstGeom>
            <a:solidFill>
              <a:srgbClr val="FFFFFF"/>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14" name="Line 46"/>
            <p:cNvSpPr>
              <a:spLocks noChangeShapeType="1"/>
            </p:cNvSpPr>
            <p:nvPr/>
          </p:nvSpPr>
          <p:spPr bwMode="auto">
            <a:xfrm flipH="1">
              <a:off x="4080" y="1842"/>
              <a:ext cx="48" cy="0"/>
            </a:xfrm>
            <a:prstGeom prst="line">
              <a:avLst/>
            </a:prstGeom>
            <a:noFill/>
            <a:ln w="9525">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15" name="Line 47"/>
            <p:cNvSpPr>
              <a:spLocks noChangeShapeType="1"/>
            </p:cNvSpPr>
            <p:nvPr/>
          </p:nvSpPr>
          <p:spPr bwMode="auto">
            <a:xfrm flipH="1">
              <a:off x="4083" y="1937"/>
              <a:ext cx="48" cy="0"/>
            </a:xfrm>
            <a:prstGeom prst="line">
              <a:avLst/>
            </a:prstGeom>
            <a:noFill/>
            <a:ln w="9525">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16817" name="Text Box 49"/>
          <p:cNvSpPr txBox="1">
            <a:spLocks noChangeArrowheads="1"/>
          </p:cNvSpPr>
          <p:nvPr/>
        </p:nvSpPr>
        <p:spPr bwMode="auto">
          <a:xfrm>
            <a:off x="6259829" y="2817813"/>
            <a:ext cx="862095"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variable delay</a:t>
            </a:r>
          </a:p>
        </p:txBody>
      </p:sp>
      <p:sp>
        <p:nvSpPr>
          <p:cNvPr id="416818" name="Line 50"/>
          <p:cNvSpPr>
            <a:spLocks noChangeShapeType="1"/>
          </p:cNvSpPr>
          <p:nvPr/>
        </p:nvSpPr>
        <p:spPr bwMode="auto">
          <a:xfrm>
            <a:off x="5668527" y="2632075"/>
            <a:ext cx="2044700" cy="0"/>
          </a:xfrm>
          <a:prstGeom prst="line">
            <a:avLst/>
          </a:prstGeom>
          <a:noFill/>
          <a:ln w="9525">
            <a:solidFill>
              <a:srgbClr val="0033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19" name="Line 51"/>
          <p:cNvSpPr>
            <a:spLocks noChangeShapeType="1"/>
          </p:cNvSpPr>
          <p:nvPr/>
        </p:nvSpPr>
        <p:spPr bwMode="auto">
          <a:xfrm>
            <a:off x="5676464" y="2786063"/>
            <a:ext cx="2044700" cy="0"/>
          </a:xfrm>
          <a:prstGeom prst="line">
            <a:avLst/>
          </a:prstGeom>
          <a:noFill/>
          <a:ln w="9525">
            <a:solidFill>
              <a:srgbClr val="0033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0" name="Line 52"/>
          <p:cNvSpPr>
            <a:spLocks noChangeShapeType="1"/>
          </p:cNvSpPr>
          <p:nvPr/>
        </p:nvSpPr>
        <p:spPr bwMode="auto">
          <a:xfrm>
            <a:off x="5112902" y="2628900"/>
            <a:ext cx="577850" cy="0"/>
          </a:xfrm>
          <a:prstGeom prst="line">
            <a:avLst/>
          </a:prstGeom>
          <a:noFill/>
          <a:ln w="12700">
            <a:solidFill>
              <a:srgbClr val="0033CC"/>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3" name="Arc 55"/>
          <p:cNvSpPr>
            <a:spLocks/>
          </p:cNvSpPr>
          <p:nvPr/>
        </p:nvSpPr>
        <p:spPr bwMode="auto">
          <a:xfrm rot="-5400000">
            <a:off x="5251015" y="2779712"/>
            <a:ext cx="438150" cy="4476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4" name="Arc 56"/>
          <p:cNvSpPr>
            <a:spLocks/>
          </p:cNvSpPr>
          <p:nvPr/>
        </p:nvSpPr>
        <p:spPr bwMode="auto">
          <a:xfrm rot="-16200000">
            <a:off x="4803340" y="3208337"/>
            <a:ext cx="438150" cy="447675"/>
          </a:xfrm>
          <a:custGeom>
            <a:avLst/>
            <a:gdLst>
              <a:gd name="G0" fmla="+- 0 0 0"/>
              <a:gd name="G1" fmla="+- 21599 0 0"/>
              <a:gd name="G2" fmla="+- 21600 0 0"/>
              <a:gd name="T0" fmla="*/ 195 w 21600"/>
              <a:gd name="T1" fmla="*/ 0 h 21599"/>
              <a:gd name="T2" fmla="*/ 21600 w 21600"/>
              <a:gd name="T3" fmla="*/ 21599 h 21599"/>
              <a:gd name="T4" fmla="*/ 0 w 21600"/>
              <a:gd name="T5" fmla="*/ 21599 h 21599"/>
            </a:gdLst>
            <a:ahLst/>
            <a:cxnLst>
              <a:cxn ang="0">
                <a:pos x="T0" y="T1"/>
              </a:cxn>
              <a:cxn ang="0">
                <a:pos x="T2" y="T3"/>
              </a:cxn>
              <a:cxn ang="0">
                <a:pos x="T4" y="T5"/>
              </a:cxn>
            </a:cxnLst>
            <a:rect l="0" t="0" r="r" b="b"/>
            <a:pathLst>
              <a:path w="21600" h="21599" fill="none" extrusionOk="0">
                <a:moveTo>
                  <a:pt x="195" y="-1"/>
                </a:moveTo>
                <a:cubicBezTo>
                  <a:pt x="12047" y="106"/>
                  <a:pt x="21600" y="9745"/>
                  <a:pt x="21600" y="21599"/>
                </a:cubicBezTo>
              </a:path>
              <a:path w="21600" h="21599" stroke="0" extrusionOk="0">
                <a:moveTo>
                  <a:pt x="195" y="-1"/>
                </a:moveTo>
                <a:cubicBezTo>
                  <a:pt x="12047" y="106"/>
                  <a:pt x="21600" y="9745"/>
                  <a:pt x="21600" y="21599"/>
                </a:cubicBezTo>
                <a:lnTo>
                  <a:pt x="0" y="21599"/>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5" name="Line 57"/>
          <p:cNvSpPr>
            <a:spLocks noChangeShapeType="1"/>
          </p:cNvSpPr>
          <p:nvPr/>
        </p:nvSpPr>
        <p:spPr bwMode="auto">
          <a:xfrm flipH="1">
            <a:off x="1169552" y="3651250"/>
            <a:ext cx="3629025"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6" name="Arc 58"/>
          <p:cNvSpPr>
            <a:spLocks/>
          </p:cNvSpPr>
          <p:nvPr/>
        </p:nvSpPr>
        <p:spPr bwMode="auto">
          <a:xfrm flipH="1">
            <a:off x="779027" y="3651250"/>
            <a:ext cx="390525" cy="390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7" name="Arc 59"/>
          <p:cNvSpPr>
            <a:spLocks/>
          </p:cNvSpPr>
          <p:nvPr/>
        </p:nvSpPr>
        <p:spPr bwMode="auto">
          <a:xfrm rot="16200000" flipH="1">
            <a:off x="779027" y="4154488"/>
            <a:ext cx="390525" cy="390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28" name="Line 60"/>
          <p:cNvSpPr>
            <a:spLocks noChangeShapeType="1"/>
          </p:cNvSpPr>
          <p:nvPr/>
        </p:nvSpPr>
        <p:spPr bwMode="auto">
          <a:xfrm>
            <a:off x="1702952" y="4416425"/>
            <a:ext cx="414337"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778" name="Freeform 10"/>
          <p:cNvSpPr>
            <a:spLocks/>
          </p:cNvSpPr>
          <p:nvPr/>
        </p:nvSpPr>
        <p:spPr bwMode="auto">
          <a:xfrm>
            <a:off x="2150357" y="1959769"/>
            <a:ext cx="434975" cy="593725"/>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49" name="Freeform 81"/>
          <p:cNvSpPr>
            <a:spLocks/>
          </p:cNvSpPr>
          <p:nvPr/>
        </p:nvSpPr>
        <p:spPr bwMode="auto">
          <a:xfrm>
            <a:off x="2484002" y="4291013"/>
            <a:ext cx="217487" cy="203200"/>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6350" cap="flat" cmpd="sng">
            <a:solidFill>
              <a:srgbClr val="33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0" name="Freeform 82"/>
          <p:cNvSpPr>
            <a:spLocks/>
          </p:cNvSpPr>
          <p:nvPr/>
        </p:nvSpPr>
        <p:spPr bwMode="auto">
          <a:xfrm>
            <a:off x="2482414" y="4292600"/>
            <a:ext cx="217488" cy="203200"/>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6350" cap="flat" cmpd="sng">
            <a:solidFill>
              <a:srgbClr val="33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1" name="Freeform 83"/>
          <p:cNvSpPr>
            <a:spLocks/>
          </p:cNvSpPr>
          <p:nvPr/>
        </p:nvSpPr>
        <p:spPr bwMode="auto">
          <a:xfrm>
            <a:off x="2484002" y="4291013"/>
            <a:ext cx="217487" cy="203200"/>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6350" cap="flat" cmpd="sng">
            <a:solidFill>
              <a:srgbClr val="33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36" name="Freeform 68"/>
          <p:cNvSpPr>
            <a:spLocks/>
          </p:cNvSpPr>
          <p:nvPr/>
        </p:nvSpPr>
        <p:spPr bwMode="auto">
          <a:xfrm>
            <a:off x="2485589" y="4292600"/>
            <a:ext cx="217488" cy="203200"/>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6350" cap="flat" cmpd="sng">
            <a:solidFill>
              <a:srgbClr val="33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48" name="Freeform 80"/>
          <p:cNvSpPr>
            <a:spLocks/>
          </p:cNvSpPr>
          <p:nvPr/>
        </p:nvSpPr>
        <p:spPr bwMode="auto">
          <a:xfrm>
            <a:off x="2484002" y="4294188"/>
            <a:ext cx="217487" cy="203200"/>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6350" cap="flat" cmpd="sng">
            <a:solidFill>
              <a:srgbClr val="33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2" name="Line 84"/>
          <p:cNvSpPr>
            <a:spLocks noChangeShapeType="1"/>
          </p:cNvSpPr>
          <p:nvPr/>
        </p:nvSpPr>
        <p:spPr bwMode="auto">
          <a:xfrm flipH="1">
            <a:off x="5122427" y="2105025"/>
            <a:ext cx="2447925"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3" name="Arc 85"/>
          <p:cNvSpPr>
            <a:spLocks/>
          </p:cNvSpPr>
          <p:nvPr/>
        </p:nvSpPr>
        <p:spPr bwMode="auto">
          <a:xfrm rot="-21600000">
            <a:off x="7554477" y="2103438"/>
            <a:ext cx="455612" cy="447675"/>
          </a:xfrm>
          <a:custGeom>
            <a:avLst/>
            <a:gdLst>
              <a:gd name="G0" fmla="+- 852 0 0"/>
              <a:gd name="G1" fmla="+- 21600 0 0"/>
              <a:gd name="G2" fmla="+- 21600 0 0"/>
              <a:gd name="T0" fmla="*/ 0 w 22452"/>
              <a:gd name="T1" fmla="*/ 17 h 21600"/>
              <a:gd name="T2" fmla="*/ 22452 w 22452"/>
              <a:gd name="T3" fmla="*/ 21600 h 21600"/>
              <a:gd name="T4" fmla="*/ 852 w 22452"/>
              <a:gd name="T5" fmla="*/ 21600 h 21600"/>
            </a:gdLst>
            <a:ahLst/>
            <a:cxnLst>
              <a:cxn ang="0">
                <a:pos x="T0" y="T1"/>
              </a:cxn>
              <a:cxn ang="0">
                <a:pos x="T2" y="T3"/>
              </a:cxn>
              <a:cxn ang="0">
                <a:pos x="T4" y="T5"/>
              </a:cxn>
            </a:cxnLst>
            <a:rect l="0" t="0" r="r" b="b"/>
            <a:pathLst>
              <a:path w="22452" h="21600" fill="none" extrusionOk="0">
                <a:moveTo>
                  <a:pt x="-1" y="16"/>
                </a:moveTo>
                <a:cubicBezTo>
                  <a:pt x="283" y="5"/>
                  <a:pt x="567" y="-1"/>
                  <a:pt x="852" y="-1"/>
                </a:cubicBezTo>
                <a:cubicBezTo>
                  <a:pt x="12781" y="-1"/>
                  <a:pt x="22452" y="9670"/>
                  <a:pt x="22452" y="21600"/>
                </a:cubicBezTo>
              </a:path>
              <a:path w="22452" h="21600" stroke="0" extrusionOk="0">
                <a:moveTo>
                  <a:pt x="-1" y="16"/>
                </a:moveTo>
                <a:cubicBezTo>
                  <a:pt x="283" y="5"/>
                  <a:pt x="567" y="-1"/>
                  <a:pt x="852" y="-1"/>
                </a:cubicBezTo>
                <a:cubicBezTo>
                  <a:pt x="12781" y="-1"/>
                  <a:pt x="22452" y="9670"/>
                  <a:pt x="22452" y="21600"/>
                </a:cubicBezTo>
                <a:lnTo>
                  <a:pt x="852" y="21600"/>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4" name="Line 86"/>
          <p:cNvSpPr>
            <a:spLocks noChangeShapeType="1"/>
          </p:cNvSpPr>
          <p:nvPr/>
        </p:nvSpPr>
        <p:spPr bwMode="auto">
          <a:xfrm flipH="1">
            <a:off x="5273239" y="4416425"/>
            <a:ext cx="1162050"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5" name="Arc 87"/>
          <p:cNvSpPr>
            <a:spLocks/>
          </p:cNvSpPr>
          <p:nvPr/>
        </p:nvSpPr>
        <p:spPr bwMode="auto">
          <a:xfrm rot="-16200000">
            <a:off x="7568765" y="4097337"/>
            <a:ext cx="438150" cy="447675"/>
          </a:xfrm>
          <a:custGeom>
            <a:avLst/>
            <a:gdLst>
              <a:gd name="G0" fmla="+- 0 0 0"/>
              <a:gd name="G1" fmla="+- 21599 0 0"/>
              <a:gd name="G2" fmla="+- 21600 0 0"/>
              <a:gd name="T0" fmla="*/ 195 w 21600"/>
              <a:gd name="T1" fmla="*/ 0 h 21599"/>
              <a:gd name="T2" fmla="*/ 21600 w 21600"/>
              <a:gd name="T3" fmla="*/ 21599 h 21599"/>
              <a:gd name="T4" fmla="*/ 0 w 21600"/>
              <a:gd name="T5" fmla="*/ 21599 h 21599"/>
            </a:gdLst>
            <a:ahLst/>
            <a:cxnLst>
              <a:cxn ang="0">
                <a:pos x="T0" y="T1"/>
              </a:cxn>
              <a:cxn ang="0">
                <a:pos x="T2" y="T3"/>
              </a:cxn>
              <a:cxn ang="0">
                <a:pos x="T4" y="T5"/>
              </a:cxn>
            </a:cxnLst>
            <a:rect l="0" t="0" r="r" b="b"/>
            <a:pathLst>
              <a:path w="21600" h="21599" fill="none" extrusionOk="0">
                <a:moveTo>
                  <a:pt x="195" y="-1"/>
                </a:moveTo>
                <a:cubicBezTo>
                  <a:pt x="12047" y="106"/>
                  <a:pt x="21600" y="9745"/>
                  <a:pt x="21600" y="21599"/>
                </a:cubicBezTo>
              </a:path>
              <a:path w="21600" h="21599" stroke="0" extrusionOk="0">
                <a:moveTo>
                  <a:pt x="195" y="-1"/>
                </a:moveTo>
                <a:cubicBezTo>
                  <a:pt x="12047" y="106"/>
                  <a:pt x="21600" y="9745"/>
                  <a:pt x="21600" y="21599"/>
                </a:cubicBezTo>
                <a:lnTo>
                  <a:pt x="0" y="21599"/>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6" name="Line 88"/>
          <p:cNvSpPr>
            <a:spLocks noChangeShapeType="1"/>
          </p:cNvSpPr>
          <p:nvPr/>
        </p:nvSpPr>
        <p:spPr bwMode="auto">
          <a:xfrm flipH="1" flipV="1">
            <a:off x="8011677" y="2530475"/>
            <a:ext cx="0" cy="1571625"/>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7" name="Oval 89"/>
          <p:cNvSpPr>
            <a:spLocks noChangeArrowheads="1"/>
          </p:cNvSpPr>
          <p:nvPr/>
        </p:nvSpPr>
        <p:spPr bwMode="auto">
          <a:xfrm>
            <a:off x="7359214" y="3189288"/>
            <a:ext cx="650875" cy="650875"/>
          </a:xfrm>
          <a:prstGeom prst="ellipse">
            <a:avLst/>
          </a:pr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16862" name="Group 94"/>
          <p:cNvGrpSpPr>
            <a:grpSpLocks/>
          </p:cNvGrpSpPr>
          <p:nvPr/>
        </p:nvGrpSpPr>
        <p:grpSpPr bwMode="auto">
          <a:xfrm>
            <a:off x="4674752" y="4354513"/>
            <a:ext cx="123825" cy="123825"/>
            <a:chOff x="3528" y="3408"/>
            <a:chExt cx="258" cy="258"/>
          </a:xfrm>
        </p:grpSpPr>
        <p:sp>
          <p:nvSpPr>
            <p:cNvPr id="416861" name="Oval 93"/>
            <p:cNvSpPr>
              <a:spLocks noChangeArrowheads="1"/>
            </p:cNvSpPr>
            <p:nvPr/>
          </p:nvSpPr>
          <p:spPr bwMode="auto">
            <a:xfrm>
              <a:off x="3528" y="3408"/>
              <a:ext cx="258" cy="258"/>
            </a:xfrm>
            <a:prstGeom prst="ellipse">
              <a:avLst/>
            </a:prstGeom>
            <a:solidFill>
              <a:srgbClr val="FFFFFF"/>
            </a:solidFill>
            <a:ln w="19050">
              <a:solidFill>
                <a:srgbClr val="0033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8" name="Line 90"/>
            <p:cNvSpPr>
              <a:spLocks noChangeShapeType="1"/>
            </p:cNvSpPr>
            <p:nvPr/>
          </p:nvSpPr>
          <p:spPr bwMode="auto">
            <a:xfrm>
              <a:off x="3660" y="3421"/>
              <a:ext cx="0" cy="106"/>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59" name="Line 91"/>
            <p:cNvSpPr>
              <a:spLocks noChangeShapeType="1"/>
            </p:cNvSpPr>
            <p:nvPr/>
          </p:nvSpPr>
          <p:spPr bwMode="auto">
            <a:xfrm>
              <a:off x="3607" y="3474"/>
              <a:ext cx="109"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60" name="Line 92"/>
            <p:cNvSpPr>
              <a:spLocks noChangeShapeType="1"/>
            </p:cNvSpPr>
            <p:nvPr/>
          </p:nvSpPr>
          <p:spPr bwMode="auto">
            <a:xfrm>
              <a:off x="3597" y="3610"/>
              <a:ext cx="126"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16863" name="AutoShape 95"/>
          <p:cNvSpPr>
            <a:spLocks noChangeArrowheads="1"/>
          </p:cNvSpPr>
          <p:nvPr/>
        </p:nvSpPr>
        <p:spPr bwMode="auto">
          <a:xfrm>
            <a:off x="2482414" y="4148138"/>
            <a:ext cx="182563" cy="28575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64" name="AutoShape 96"/>
          <p:cNvSpPr>
            <a:spLocks noChangeArrowheads="1"/>
          </p:cNvSpPr>
          <p:nvPr/>
        </p:nvSpPr>
        <p:spPr bwMode="auto">
          <a:xfrm>
            <a:off x="4530289" y="4151313"/>
            <a:ext cx="182563" cy="28575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71" name="Line 103"/>
          <p:cNvSpPr>
            <a:spLocks noChangeShapeType="1"/>
          </p:cNvSpPr>
          <p:nvPr/>
        </p:nvSpPr>
        <p:spPr bwMode="auto">
          <a:xfrm>
            <a:off x="779027" y="4041775"/>
            <a:ext cx="0" cy="112713"/>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75" name="Rectangle 107"/>
          <p:cNvSpPr>
            <a:spLocks noChangeArrowheads="1"/>
          </p:cNvSpPr>
          <p:nvPr/>
        </p:nvSpPr>
        <p:spPr bwMode="auto">
          <a:xfrm>
            <a:off x="1682314" y="5086350"/>
            <a:ext cx="523875" cy="450850"/>
          </a:xfrm>
          <a:prstGeom prst="rect">
            <a:avLst/>
          </a:prstGeom>
          <a:solidFill>
            <a:schemeClr val="hlink"/>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76" name="Text Box 108"/>
          <p:cNvSpPr txBox="1">
            <a:spLocks noChangeArrowheads="1"/>
          </p:cNvSpPr>
          <p:nvPr/>
        </p:nvSpPr>
        <p:spPr bwMode="auto">
          <a:xfrm>
            <a:off x="1605988" y="5541963"/>
            <a:ext cx="682880" cy="15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power meter</a:t>
            </a:r>
          </a:p>
        </p:txBody>
      </p:sp>
      <p:sp>
        <p:nvSpPr>
          <p:cNvPr id="416879" name="AutoShape 111"/>
          <p:cNvSpPr>
            <a:spLocks noChangeArrowheads="1"/>
          </p:cNvSpPr>
          <p:nvPr/>
        </p:nvSpPr>
        <p:spPr bwMode="auto">
          <a:xfrm rot="18900000" flipH="1">
            <a:off x="1799789" y="5232400"/>
            <a:ext cx="200025" cy="200025"/>
          </a:xfrm>
          <a:prstGeom prst="rtTriangle">
            <a:avLst/>
          </a:prstGeom>
          <a:solidFill>
            <a:schemeClr val="tx2"/>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80" name="Line 112"/>
          <p:cNvSpPr>
            <a:spLocks noChangeShapeType="1"/>
          </p:cNvSpPr>
          <p:nvPr/>
        </p:nvSpPr>
        <p:spPr bwMode="auto">
          <a:xfrm>
            <a:off x="1682314" y="5329238"/>
            <a:ext cx="52387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73" name="Freeform 105"/>
          <p:cNvSpPr>
            <a:spLocks/>
          </p:cNvSpPr>
          <p:nvPr/>
        </p:nvSpPr>
        <p:spPr bwMode="auto">
          <a:xfrm>
            <a:off x="1234639" y="4487863"/>
            <a:ext cx="217488" cy="103187"/>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19050" cap="flat" cmpd="sng">
            <a:solidFill>
              <a:srgbClr val="FF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81" name="Arc 113"/>
          <p:cNvSpPr>
            <a:spLocks/>
          </p:cNvSpPr>
          <p:nvPr/>
        </p:nvSpPr>
        <p:spPr bwMode="auto">
          <a:xfrm>
            <a:off x="1693427" y="4679950"/>
            <a:ext cx="238125" cy="190500"/>
          </a:xfrm>
          <a:custGeom>
            <a:avLst/>
            <a:gdLst>
              <a:gd name="G0" fmla="+- 0 0 0"/>
              <a:gd name="G1" fmla="+- 21600 0 0"/>
              <a:gd name="G2" fmla="+- 21600 0 0"/>
              <a:gd name="T0" fmla="*/ 0 w 21600"/>
              <a:gd name="T1" fmla="*/ 0 h 21823"/>
              <a:gd name="T2" fmla="*/ 21599 w 21600"/>
              <a:gd name="T3" fmla="*/ 21823 h 21823"/>
              <a:gd name="T4" fmla="*/ 0 w 21600"/>
              <a:gd name="T5" fmla="*/ 21600 h 21823"/>
            </a:gdLst>
            <a:ahLst/>
            <a:cxnLst>
              <a:cxn ang="0">
                <a:pos x="T0" y="T1"/>
              </a:cxn>
              <a:cxn ang="0">
                <a:pos x="T2" y="T3"/>
              </a:cxn>
              <a:cxn ang="0">
                <a:pos x="T4" y="T5"/>
              </a:cxn>
            </a:cxnLst>
            <a:rect l="0" t="0" r="r" b="b"/>
            <a:pathLst>
              <a:path w="21600" h="21823" fill="none" extrusionOk="0">
                <a:moveTo>
                  <a:pt x="0" y="-1"/>
                </a:moveTo>
                <a:cubicBezTo>
                  <a:pt x="11929" y="0"/>
                  <a:pt x="21600" y="9670"/>
                  <a:pt x="21600" y="21600"/>
                </a:cubicBezTo>
                <a:cubicBezTo>
                  <a:pt x="21600" y="21674"/>
                  <a:pt x="21599" y="21748"/>
                  <a:pt x="21598" y="21822"/>
                </a:cubicBezTo>
              </a:path>
              <a:path w="21600" h="21823" stroke="0" extrusionOk="0">
                <a:moveTo>
                  <a:pt x="0" y="-1"/>
                </a:moveTo>
                <a:cubicBezTo>
                  <a:pt x="11929" y="0"/>
                  <a:pt x="21600" y="9670"/>
                  <a:pt x="21600" y="21600"/>
                </a:cubicBezTo>
                <a:cubicBezTo>
                  <a:pt x="21600" y="21674"/>
                  <a:pt x="21599" y="21748"/>
                  <a:pt x="21598" y="21822"/>
                </a:cubicBezTo>
                <a:lnTo>
                  <a:pt x="0" y="21600"/>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82" name="Line 114"/>
          <p:cNvSpPr>
            <a:spLocks noChangeShapeType="1"/>
          </p:cNvSpPr>
          <p:nvPr/>
        </p:nvSpPr>
        <p:spPr bwMode="auto">
          <a:xfrm>
            <a:off x="1931552" y="4870450"/>
            <a:ext cx="0" cy="21590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0770" name="Group 115"/>
          <p:cNvGrpSpPr>
            <a:grpSpLocks/>
          </p:cNvGrpSpPr>
          <p:nvPr/>
        </p:nvGrpSpPr>
        <p:grpSpPr bwMode="auto">
          <a:xfrm flipH="1">
            <a:off x="6435289" y="4327525"/>
            <a:ext cx="525463" cy="609600"/>
            <a:chOff x="1161" y="2929"/>
            <a:chExt cx="331" cy="384"/>
          </a:xfrm>
        </p:grpSpPr>
        <p:sp>
          <p:nvSpPr>
            <p:cNvPr id="416884" name="Rectangle 116"/>
            <p:cNvSpPr>
              <a:spLocks noChangeArrowheads="1"/>
            </p:cNvSpPr>
            <p:nvPr/>
          </p:nvSpPr>
          <p:spPr bwMode="auto">
            <a:xfrm>
              <a:off x="1161" y="2929"/>
              <a:ext cx="330" cy="284"/>
            </a:xfrm>
            <a:prstGeom prst="rect">
              <a:avLst/>
            </a:prstGeom>
            <a:solidFill>
              <a:schemeClr val="hlink"/>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85" name="Text Box 117"/>
            <p:cNvSpPr txBox="1">
              <a:spLocks noChangeArrowheads="1"/>
            </p:cNvSpPr>
            <p:nvPr/>
          </p:nvSpPr>
          <p:spPr bwMode="auto">
            <a:xfrm>
              <a:off x="1212" y="3216"/>
              <a:ext cx="233" cy="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splitter</a:t>
              </a:r>
            </a:p>
          </p:txBody>
        </p:sp>
        <p:sp>
          <p:nvSpPr>
            <p:cNvPr id="416886" name="Freeform 118"/>
            <p:cNvSpPr>
              <a:spLocks/>
            </p:cNvSpPr>
            <p:nvPr/>
          </p:nvSpPr>
          <p:spPr bwMode="auto">
            <a:xfrm>
              <a:off x="1163" y="2984"/>
              <a:ext cx="328" cy="81"/>
            </a:xfrm>
            <a:custGeom>
              <a:avLst/>
              <a:gdLst>
                <a:gd name="T0" fmla="*/ 0 w 812"/>
                <a:gd name="T1" fmla="*/ 164 h 164"/>
                <a:gd name="T2" fmla="*/ 228 w 812"/>
                <a:gd name="T3" fmla="*/ 164 h 164"/>
                <a:gd name="T4" fmla="*/ 592 w 812"/>
                <a:gd name="T5" fmla="*/ 0 h 164"/>
                <a:gd name="T6" fmla="*/ 812 w 812"/>
                <a:gd name="T7" fmla="*/ 0 h 164"/>
              </a:gdLst>
              <a:ahLst/>
              <a:cxnLst>
                <a:cxn ang="0">
                  <a:pos x="T0" y="T1"/>
                </a:cxn>
                <a:cxn ang="0">
                  <a:pos x="T2" y="T3"/>
                </a:cxn>
                <a:cxn ang="0">
                  <a:pos x="T4" y="T5"/>
                </a:cxn>
                <a:cxn ang="0">
                  <a:pos x="T6" y="T7"/>
                </a:cxn>
              </a:cxnLst>
              <a:rect l="0" t="0" r="r" b="b"/>
              <a:pathLst>
                <a:path w="812" h="164">
                  <a:moveTo>
                    <a:pt x="0" y="164"/>
                  </a:moveTo>
                  <a:lnTo>
                    <a:pt x="228" y="164"/>
                  </a:lnTo>
                  <a:lnTo>
                    <a:pt x="592" y="0"/>
                  </a:lnTo>
                  <a:lnTo>
                    <a:pt x="812" y="0"/>
                  </a:lnTo>
                </a:path>
              </a:pathLst>
            </a:custGeom>
            <a:noFill/>
            <a:ln w="12700" cap="flat" cmpd="sng">
              <a:solidFill>
                <a:srgbClr val="0033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87" name="Freeform 119"/>
            <p:cNvSpPr>
              <a:spLocks/>
            </p:cNvSpPr>
            <p:nvPr/>
          </p:nvSpPr>
          <p:spPr bwMode="auto">
            <a:xfrm flipV="1">
              <a:off x="1163" y="3066"/>
              <a:ext cx="329" cy="80"/>
            </a:xfrm>
            <a:custGeom>
              <a:avLst/>
              <a:gdLst>
                <a:gd name="T0" fmla="*/ 0 w 812"/>
                <a:gd name="T1" fmla="*/ 164 h 164"/>
                <a:gd name="T2" fmla="*/ 228 w 812"/>
                <a:gd name="T3" fmla="*/ 164 h 164"/>
                <a:gd name="T4" fmla="*/ 592 w 812"/>
                <a:gd name="T5" fmla="*/ 0 h 164"/>
                <a:gd name="T6" fmla="*/ 812 w 812"/>
                <a:gd name="T7" fmla="*/ 0 h 164"/>
              </a:gdLst>
              <a:ahLst/>
              <a:cxnLst>
                <a:cxn ang="0">
                  <a:pos x="T0" y="T1"/>
                </a:cxn>
                <a:cxn ang="0">
                  <a:pos x="T2" y="T3"/>
                </a:cxn>
                <a:cxn ang="0">
                  <a:pos x="T4" y="T5"/>
                </a:cxn>
                <a:cxn ang="0">
                  <a:pos x="T6" y="T7"/>
                </a:cxn>
              </a:cxnLst>
              <a:rect l="0" t="0" r="r" b="b"/>
              <a:pathLst>
                <a:path w="812" h="164">
                  <a:moveTo>
                    <a:pt x="0" y="164"/>
                  </a:moveTo>
                  <a:lnTo>
                    <a:pt x="228" y="164"/>
                  </a:lnTo>
                  <a:lnTo>
                    <a:pt x="592" y="0"/>
                  </a:lnTo>
                  <a:lnTo>
                    <a:pt x="812" y="0"/>
                  </a:lnTo>
                </a:path>
              </a:pathLst>
            </a:custGeom>
            <a:noFill/>
            <a:ln w="12700" cap="flat" cmpd="sng">
              <a:solidFill>
                <a:srgbClr val="0033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16888" name="Line 120"/>
          <p:cNvSpPr>
            <a:spLocks noChangeShapeType="1"/>
          </p:cNvSpPr>
          <p:nvPr/>
        </p:nvSpPr>
        <p:spPr bwMode="auto">
          <a:xfrm flipH="1">
            <a:off x="6963927" y="4546600"/>
            <a:ext cx="606425"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89" name="Rectangle 121"/>
          <p:cNvSpPr>
            <a:spLocks noChangeArrowheads="1"/>
          </p:cNvSpPr>
          <p:nvPr/>
        </p:nvSpPr>
        <p:spPr bwMode="auto">
          <a:xfrm flipH="1">
            <a:off x="5949514" y="5057775"/>
            <a:ext cx="523875" cy="450850"/>
          </a:xfrm>
          <a:prstGeom prst="rect">
            <a:avLst/>
          </a:prstGeom>
          <a:solidFill>
            <a:schemeClr val="hlink"/>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0" name="Text Box 122"/>
          <p:cNvSpPr txBox="1">
            <a:spLocks noChangeArrowheads="1"/>
          </p:cNvSpPr>
          <p:nvPr/>
        </p:nvSpPr>
        <p:spPr bwMode="auto">
          <a:xfrm flipH="1">
            <a:off x="5873188" y="5513388"/>
            <a:ext cx="682880" cy="15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power meter</a:t>
            </a:r>
          </a:p>
        </p:txBody>
      </p:sp>
      <p:sp>
        <p:nvSpPr>
          <p:cNvPr id="416891" name="AutoShape 123"/>
          <p:cNvSpPr>
            <a:spLocks noChangeArrowheads="1"/>
          </p:cNvSpPr>
          <p:nvPr/>
        </p:nvSpPr>
        <p:spPr bwMode="auto">
          <a:xfrm rot="18900000" flipH="1">
            <a:off x="6066989" y="5203825"/>
            <a:ext cx="200025" cy="200025"/>
          </a:xfrm>
          <a:prstGeom prst="rtTriangle">
            <a:avLst/>
          </a:prstGeom>
          <a:solidFill>
            <a:schemeClr val="tx2"/>
          </a:solidFill>
          <a:ln w="9525">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2" name="Line 124"/>
          <p:cNvSpPr>
            <a:spLocks noChangeShapeType="1"/>
          </p:cNvSpPr>
          <p:nvPr/>
        </p:nvSpPr>
        <p:spPr bwMode="auto">
          <a:xfrm flipH="1">
            <a:off x="5949514" y="5300663"/>
            <a:ext cx="52387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4" name="Arc 126"/>
          <p:cNvSpPr>
            <a:spLocks/>
          </p:cNvSpPr>
          <p:nvPr/>
        </p:nvSpPr>
        <p:spPr bwMode="auto">
          <a:xfrm flipH="1">
            <a:off x="6198752" y="4660900"/>
            <a:ext cx="238125" cy="190500"/>
          </a:xfrm>
          <a:custGeom>
            <a:avLst/>
            <a:gdLst>
              <a:gd name="G0" fmla="+- 0 0 0"/>
              <a:gd name="G1" fmla="+- 21600 0 0"/>
              <a:gd name="G2" fmla="+- 21600 0 0"/>
              <a:gd name="T0" fmla="*/ 0 w 21600"/>
              <a:gd name="T1" fmla="*/ 0 h 21823"/>
              <a:gd name="T2" fmla="*/ 21599 w 21600"/>
              <a:gd name="T3" fmla="*/ 21823 h 21823"/>
              <a:gd name="T4" fmla="*/ 0 w 21600"/>
              <a:gd name="T5" fmla="*/ 21600 h 21823"/>
            </a:gdLst>
            <a:ahLst/>
            <a:cxnLst>
              <a:cxn ang="0">
                <a:pos x="T0" y="T1"/>
              </a:cxn>
              <a:cxn ang="0">
                <a:pos x="T2" y="T3"/>
              </a:cxn>
              <a:cxn ang="0">
                <a:pos x="T4" y="T5"/>
              </a:cxn>
            </a:cxnLst>
            <a:rect l="0" t="0" r="r" b="b"/>
            <a:pathLst>
              <a:path w="21600" h="21823" fill="none" extrusionOk="0">
                <a:moveTo>
                  <a:pt x="0" y="-1"/>
                </a:moveTo>
                <a:cubicBezTo>
                  <a:pt x="11929" y="0"/>
                  <a:pt x="21600" y="9670"/>
                  <a:pt x="21600" y="21600"/>
                </a:cubicBezTo>
                <a:cubicBezTo>
                  <a:pt x="21600" y="21674"/>
                  <a:pt x="21599" y="21748"/>
                  <a:pt x="21598" y="21822"/>
                </a:cubicBezTo>
              </a:path>
              <a:path w="21600" h="21823" stroke="0" extrusionOk="0">
                <a:moveTo>
                  <a:pt x="0" y="-1"/>
                </a:moveTo>
                <a:cubicBezTo>
                  <a:pt x="11929" y="0"/>
                  <a:pt x="21600" y="9670"/>
                  <a:pt x="21600" y="21600"/>
                </a:cubicBezTo>
                <a:cubicBezTo>
                  <a:pt x="21600" y="21674"/>
                  <a:pt x="21599" y="21748"/>
                  <a:pt x="21598" y="21822"/>
                </a:cubicBezTo>
                <a:lnTo>
                  <a:pt x="0" y="21600"/>
                </a:lnTo>
                <a:close/>
              </a:path>
            </a:pathLst>
          </a:custGeom>
          <a:noFill/>
          <a:ln w="19050">
            <a:solidFill>
              <a:srgbClr val="0033C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5" name="Line 127"/>
          <p:cNvSpPr>
            <a:spLocks noChangeShapeType="1"/>
          </p:cNvSpPr>
          <p:nvPr/>
        </p:nvSpPr>
        <p:spPr bwMode="auto">
          <a:xfrm flipH="1">
            <a:off x="6198752" y="4841875"/>
            <a:ext cx="0" cy="21590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3" name="Freeform 125"/>
          <p:cNvSpPr>
            <a:spLocks/>
          </p:cNvSpPr>
          <p:nvPr/>
        </p:nvSpPr>
        <p:spPr bwMode="auto">
          <a:xfrm flipH="1">
            <a:off x="6657539" y="4467225"/>
            <a:ext cx="217488" cy="103188"/>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19050" cap="flat" cmpd="sng">
            <a:solidFill>
              <a:srgbClr val="0099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07" name="Freeform 39"/>
          <p:cNvSpPr>
            <a:spLocks/>
          </p:cNvSpPr>
          <p:nvPr/>
        </p:nvSpPr>
        <p:spPr bwMode="auto">
          <a:xfrm>
            <a:off x="2266514" y="1935162"/>
            <a:ext cx="434975" cy="593725"/>
          </a:xfrm>
          <a:custGeom>
            <a:avLst/>
            <a:gdLst>
              <a:gd name="T0" fmla="*/ 0 w 2360"/>
              <a:gd name="T1" fmla="*/ 1216 h 1532"/>
              <a:gd name="T2" fmla="*/ 328 w 2360"/>
              <a:gd name="T3" fmla="*/ 1224 h 1532"/>
              <a:gd name="T4" fmla="*/ 464 w 2360"/>
              <a:gd name="T5" fmla="*/ 1208 h 1532"/>
              <a:gd name="T6" fmla="*/ 528 w 2360"/>
              <a:gd name="T7" fmla="*/ 1176 h 1532"/>
              <a:gd name="T8" fmla="*/ 600 w 2360"/>
              <a:gd name="T9" fmla="*/ 1080 h 1532"/>
              <a:gd name="T10" fmla="*/ 616 w 2360"/>
              <a:gd name="T11" fmla="*/ 1008 h 1532"/>
              <a:gd name="T12" fmla="*/ 648 w 2360"/>
              <a:gd name="T13" fmla="*/ 944 h 1532"/>
              <a:gd name="T14" fmla="*/ 688 w 2360"/>
              <a:gd name="T15" fmla="*/ 816 h 1532"/>
              <a:gd name="T16" fmla="*/ 720 w 2360"/>
              <a:gd name="T17" fmla="*/ 728 h 1532"/>
              <a:gd name="T18" fmla="*/ 792 w 2360"/>
              <a:gd name="T19" fmla="*/ 512 h 1532"/>
              <a:gd name="T20" fmla="*/ 824 w 2360"/>
              <a:gd name="T21" fmla="*/ 424 h 1532"/>
              <a:gd name="T22" fmla="*/ 896 w 2360"/>
              <a:gd name="T23" fmla="*/ 136 h 1532"/>
              <a:gd name="T24" fmla="*/ 928 w 2360"/>
              <a:gd name="T25" fmla="*/ 32 h 1532"/>
              <a:gd name="T26" fmla="*/ 992 w 2360"/>
              <a:gd name="T27" fmla="*/ 0 h 1532"/>
              <a:gd name="T28" fmla="*/ 1024 w 2360"/>
              <a:gd name="T29" fmla="*/ 104 h 1532"/>
              <a:gd name="T30" fmla="*/ 1048 w 2360"/>
              <a:gd name="T31" fmla="*/ 432 h 1532"/>
              <a:gd name="T32" fmla="*/ 1096 w 2360"/>
              <a:gd name="T33" fmla="*/ 656 h 1532"/>
              <a:gd name="T34" fmla="*/ 1160 w 2360"/>
              <a:gd name="T35" fmla="*/ 920 h 1532"/>
              <a:gd name="T36" fmla="*/ 1208 w 2360"/>
              <a:gd name="T37" fmla="*/ 1128 h 1532"/>
              <a:gd name="T38" fmla="*/ 1224 w 2360"/>
              <a:gd name="T39" fmla="*/ 1176 h 1532"/>
              <a:gd name="T40" fmla="*/ 1256 w 2360"/>
              <a:gd name="T41" fmla="*/ 1224 h 1532"/>
              <a:gd name="T42" fmla="*/ 1280 w 2360"/>
              <a:gd name="T43" fmla="*/ 1336 h 1532"/>
              <a:gd name="T44" fmla="*/ 1328 w 2360"/>
              <a:gd name="T45" fmla="*/ 1416 h 1532"/>
              <a:gd name="T46" fmla="*/ 1376 w 2360"/>
              <a:gd name="T47" fmla="*/ 1488 h 1532"/>
              <a:gd name="T48" fmla="*/ 1440 w 2360"/>
              <a:gd name="T49" fmla="*/ 1488 h 1532"/>
              <a:gd name="T50" fmla="*/ 1472 w 2360"/>
              <a:gd name="T51" fmla="*/ 1400 h 1532"/>
              <a:gd name="T52" fmla="*/ 1504 w 2360"/>
              <a:gd name="T53" fmla="*/ 1248 h 1532"/>
              <a:gd name="T54" fmla="*/ 1624 w 2360"/>
              <a:gd name="T55" fmla="*/ 992 h 1532"/>
              <a:gd name="T56" fmla="*/ 1664 w 2360"/>
              <a:gd name="T57" fmla="*/ 1000 h 1532"/>
              <a:gd name="T58" fmla="*/ 1680 w 2360"/>
              <a:gd name="T59" fmla="*/ 1064 h 1532"/>
              <a:gd name="T60" fmla="*/ 1768 w 2360"/>
              <a:gd name="T61" fmla="*/ 1248 h 1532"/>
              <a:gd name="T62" fmla="*/ 1880 w 2360"/>
              <a:gd name="T63" fmla="*/ 1232 h 1532"/>
              <a:gd name="T64" fmla="*/ 1960 w 2360"/>
              <a:gd name="T65" fmla="*/ 1192 h 1532"/>
              <a:gd name="T66" fmla="*/ 2360 w 2360"/>
              <a:gd name="T67" fmla="*/ 1216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0" h="1532">
                <a:moveTo>
                  <a:pt x="0" y="1216"/>
                </a:moveTo>
                <a:cubicBezTo>
                  <a:pt x="109" y="1219"/>
                  <a:pt x="219" y="1226"/>
                  <a:pt x="328" y="1224"/>
                </a:cubicBezTo>
                <a:cubicBezTo>
                  <a:pt x="374" y="1223"/>
                  <a:pt x="420" y="1219"/>
                  <a:pt x="464" y="1208"/>
                </a:cubicBezTo>
                <a:cubicBezTo>
                  <a:pt x="487" y="1202"/>
                  <a:pt x="528" y="1176"/>
                  <a:pt x="528" y="1176"/>
                </a:cubicBezTo>
                <a:cubicBezTo>
                  <a:pt x="553" y="1143"/>
                  <a:pt x="571" y="1109"/>
                  <a:pt x="600" y="1080"/>
                </a:cubicBezTo>
                <a:cubicBezTo>
                  <a:pt x="602" y="1072"/>
                  <a:pt x="612" y="1018"/>
                  <a:pt x="616" y="1008"/>
                </a:cubicBezTo>
                <a:cubicBezTo>
                  <a:pt x="625" y="986"/>
                  <a:pt x="642" y="967"/>
                  <a:pt x="648" y="944"/>
                </a:cubicBezTo>
                <a:cubicBezTo>
                  <a:pt x="660" y="897"/>
                  <a:pt x="673" y="860"/>
                  <a:pt x="688" y="816"/>
                </a:cubicBezTo>
                <a:cubicBezTo>
                  <a:pt x="719" y="724"/>
                  <a:pt x="686" y="778"/>
                  <a:pt x="720" y="728"/>
                </a:cubicBezTo>
                <a:cubicBezTo>
                  <a:pt x="738" y="657"/>
                  <a:pt x="751" y="573"/>
                  <a:pt x="792" y="512"/>
                </a:cubicBezTo>
                <a:cubicBezTo>
                  <a:pt x="810" y="439"/>
                  <a:pt x="796" y="466"/>
                  <a:pt x="824" y="424"/>
                </a:cubicBezTo>
                <a:cubicBezTo>
                  <a:pt x="838" y="328"/>
                  <a:pt x="841" y="218"/>
                  <a:pt x="896" y="136"/>
                </a:cubicBezTo>
                <a:cubicBezTo>
                  <a:pt x="901" y="110"/>
                  <a:pt x="905" y="52"/>
                  <a:pt x="928" y="32"/>
                </a:cubicBezTo>
                <a:cubicBezTo>
                  <a:pt x="946" y="16"/>
                  <a:pt x="972" y="13"/>
                  <a:pt x="992" y="0"/>
                </a:cubicBezTo>
                <a:cubicBezTo>
                  <a:pt x="1004" y="35"/>
                  <a:pt x="1012" y="69"/>
                  <a:pt x="1024" y="104"/>
                </a:cubicBezTo>
                <a:cubicBezTo>
                  <a:pt x="1029" y="213"/>
                  <a:pt x="1034" y="323"/>
                  <a:pt x="1048" y="432"/>
                </a:cubicBezTo>
                <a:cubicBezTo>
                  <a:pt x="1057" y="508"/>
                  <a:pt x="1083" y="581"/>
                  <a:pt x="1096" y="656"/>
                </a:cubicBezTo>
                <a:cubicBezTo>
                  <a:pt x="1109" y="733"/>
                  <a:pt x="1116" y="854"/>
                  <a:pt x="1160" y="920"/>
                </a:cubicBezTo>
                <a:cubicBezTo>
                  <a:pt x="1177" y="989"/>
                  <a:pt x="1187" y="1059"/>
                  <a:pt x="1208" y="1128"/>
                </a:cubicBezTo>
                <a:cubicBezTo>
                  <a:pt x="1213" y="1144"/>
                  <a:pt x="1219" y="1160"/>
                  <a:pt x="1224" y="1176"/>
                </a:cubicBezTo>
                <a:cubicBezTo>
                  <a:pt x="1230" y="1194"/>
                  <a:pt x="1256" y="1224"/>
                  <a:pt x="1256" y="1224"/>
                </a:cubicBezTo>
                <a:cubicBezTo>
                  <a:pt x="1261" y="1259"/>
                  <a:pt x="1264" y="1303"/>
                  <a:pt x="1280" y="1336"/>
                </a:cubicBezTo>
                <a:cubicBezTo>
                  <a:pt x="1294" y="1363"/>
                  <a:pt x="1314" y="1389"/>
                  <a:pt x="1328" y="1416"/>
                </a:cubicBezTo>
                <a:cubicBezTo>
                  <a:pt x="1344" y="1448"/>
                  <a:pt x="1344" y="1467"/>
                  <a:pt x="1376" y="1488"/>
                </a:cubicBezTo>
                <a:cubicBezTo>
                  <a:pt x="1391" y="1532"/>
                  <a:pt x="1411" y="1526"/>
                  <a:pt x="1440" y="1488"/>
                </a:cubicBezTo>
                <a:cubicBezTo>
                  <a:pt x="1458" y="1464"/>
                  <a:pt x="1465" y="1429"/>
                  <a:pt x="1472" y="1400"/>
                </a:cubicBezTo>
                <a:cubicBezTo>
                  <a:pt x="1478" y="1338"/>
                  <a:pt x="1482" y="1303"/>
                  <a:pt x="1504" y="1248"/>
                </a:cubicBezTo>
                <a:cubicBezTo>
                  <a:pt x="1518" y="1163"/>
                  <a:pt x="1540" y="1034"/>
                  <a:pt x="1624" y="992"/>
                </a:cubicBezTo>
                <a:cubicBezTo>
                  <a:pt x="1637" y="995"/>
                  <a:pt x="1653" y="992"/>
                  <a:pt x="1664" y="1000"/>
                </a:cubicBezTo>
                <a:cubicBezTo>
                  <a:pt x="1669" y="1003"/>
                  <a:pt x="1679" y="1057"/>
                  <a:pt x="1680" y="1064"/>
                </a:cubicBezTo>
                <a:cubicBezTo>
                  <a:pt x="1690" y="1141"/>
                  <a:pt x="1683" y="1220"/>
                  <a:pt x="1768" y="1248"/>
                </a:cubicBezTo>
                <a:cubicBezTo>
                  <a:pt x="1805" y="1243"/>
                  <a:pt x="1844" y="1243"/>
                  <a:pt x="1880" y="1232"/>
                </a:cubicBezTo>
                <a:cubicBezTo>
                  <a:pt x="1909" y="1224"/>
                  <a:pt x="1960" y="1192"/>
                  <a:pt x="1960" y="1192"/>
                </a:cubicBezTo>
                <a:cubicBezTo>
                  <a:pt x="2132" y="1211"/>
                  <a:pt x="2123" y="1216"/>
                  <a:pt x="2360" y="1216"/>
                </a:cubicBezTo>
              </a:path>
            </a:pathLst>
          </a:custGeom>
          <a:noFill/>
          <a:ln w="28575" cap="flat" cmpd="sng">
            <a:solidFill>
              <a:srgbClr val="0099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16896" name="Group 128"/>
          <p:cNvGrpSpPr>
            <a:grpSpLocks/>
          </p:cNvGrpSpPr>
          <p:nvPr/>
        </p:nvGrpSpPr>
        <p:grpSpPr bwMode="auto">
          <a:xfrm>
            <a:off x="1831539" y="5257800"/>
            <a:ext cx="123825" cy="123825"/>
            <a:chOff x="3528" y="3408"/>
            <a:chExt cx="258" cy="258"/>
          </a:xfrm>
        </p:grpSpPr>
        <p:sp>
          <p:nvSpPr>
            <p:cNvPr id="416897" name="Oval 129"/>
            <p:cNvSpPr>
              <a:spLocks noChangeArrowheads="1"/>
            </p:cNvSpPr>
            <p:nvPr/>
          </p:nvSpPr>
          <p:spPr bwMode="auto">
            <a:xfrm>
              <a:off x="3528" y="3408"/>
              <a:ext cx="258" cy="258"/>
            </a:xfrm>
            <a:prstGeom prst="ellipse">
              <a:avLst/>
            </a:prstGeom>
            <a:solidFill>
              <a:srgbClr val="FFFFFF"/>
            </a:solidFill>
            <a:ln w="19050">
              <a:solidFill>
                <a:srgbClr val="0033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8" name="Line 130"/>
            <p:cNvSpPr>
              <a:spLocks noChangeShapeType="1"/>
            </p:cNvSpPr>
            <p:nvPr/>
          </p:nvSpPr>
          <p:spPr bwMode="auto">
            <a:xfrm>
              <a:off x="3660" y="3421"/>
              <a:ext cx="0" cy="106"/>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899" name="Line 131"/>
            <p:cNvSpPr>
              <a:spLocks noChangeShapeType="1"/>
            </p:cNvSpPr>
            <p:nvPr/>
          </p:nvSpPr>
          <p:spPr bwMode="auto">
            <a:xfrm>
              <a:off x="3607" y="3474"/>
              <a:ext cx="109"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900" name="Line 132"/>
            <p:cNvSpPr>
              <a:spLocks noChangeShapeType="1"/>
            </p:cNvSpPr>
            <p:nvPr/>
          </p:nvSpPr>
          <p:spPr bwMode="auto">
            <a:xfrm>
              <a:off x="3597" y="3610"/>
              <a:ext cx="126"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416901" name="Group 133"/>
          <p:cNvGrpSpPr>
            <a:grpSpLocks/>
          </p:cNvGrpSpPr>
          <p:nvPr/>
        </p:nvGrpSpPr>
        <p:grpSpPr bwMode="auto">
          <a:xfrm>
            <a:off x="6106677" y="5230813"/>
            <a:ext cx="123825" cy="123825"/>
            <a:chOff x="3528" y="3408"/>
            <a:chExt cx="258" cy="258"/>
          </a:xfrm>
        </p:grpSpPr>
        <p:sp>
          <p:nvSpPr>
            <p:cNvPr id="416902" name="Oval 134"/>
            <p:cNvSpPr>
              <a:spLocks noChangeArrowheads="1"/>
            </p:cNvSpPr>
            <p:nvPr/>
          </p:nvSpPr>
          <p:spPr bwMode="auto">
            <a:xfrm>
              <a:off x="3528" y="3408"/>
              <a:ext cx="258" cy="258"/>
            </a:xfrm>
            <a:prstGeom prst="ellipse">
              <a:avLst/>
            </a:prstGeom>
            <a:solidFill>
              <a:srgbClr val="FFFFFF"/>
            </a:solidFill>
            <a:ln w="19050">
              <a:solidFill>
                <a:srgbClr val="0033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903" name="Line 135"/>
            <p:cNvSpPr>
              <a:spLocks noChangeShapeType="1"/>
            </p:cNvSpPr>
            <p:nvPr/>
          </p:nvSpPr>
          <p:spPr bwMode="auto">
            <a:xfrm>
              <a:off x="3660" y="3421"/>
              <a:ext cx="0" cy="106"/>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904" name="Line 136"/>
            <p:cNvSpPr>
              <a:spLocks noChangeShapeType="1"/>
            </p:cNvSpPr>
            <p:nvPr/>
          </p:nvSpPr>
          <p:spPr bwMode="auto">
            <a:xfrm>
              <a:off x="3607" y="3474"/>
              <a:ext cx="109"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905" name="Line 137"/>
            <p:cNvSpPr>
              <a:spLocks noChangeShapeType="1"/>
            </p:cNvSpPr>
            <p:nvPr/>
          </p:nvSpPr>
          <p:spPr bwMode="auto">
            <a:xfrm>
              <a:off x="3597" y="3610"/>
              <a:ext cx="126" cy="0"/>
            </a:xfrm>
            <a:prstGeom prst="line">
              <a:avLst/>
            </a:prstGeom>
            <a:noFill/>
            <a:ln w="19050">
              <a:solidFill>
                <a:srgbClr val="00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16906" name="Rectangle 138"/>
          <p:cNvSpPr>
            <a:spLocks noChangeArrowheads="1"/>
          </p:cNvSpPr>
          <p:nvPr/>
        </p:nvSpPr>
        <p:spPr bwMode="auto">
          <a:xfrm>
            <a:off x="664727" y="1944688"/>
            <a:ext cx="903287" cy="847725"/>
          </a:xfrm>
          <a:prstGeom prst="rect">
            <a:avLst/>
          </a:prstGeom>
          <a:solidFill>
            <a:srgbClr val="FF9933"/>
          </a:solidFill>
          <a:ln w="19050">
            <a:solidFill>
              <a:srgbClr val="0033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6907" name="Text Box 139"/>
          <p:cNvSpPr txBox="1">
            <a:spLocks noChangeArrowheads="1"/>
          </p:cNvSpPr>
          <p:nvPr/>
        </p:nvSpPr>
        <p:spPr bwMode="auto">
          <a:xfrm>
            <a:off x="735983" y="2590800"/>
            <a:ext cx="740139" cy="184666"/>
          </a:xfrm>
          <a:prstGeom prst="rect">
            <a:avLst/>
          </a:prstGeom>
          <a:solidFill>
            <a:srgbClr val="FF9933"/>
          </a:solidFill>
          <a:ln>
            <a:noFill/>
          </a:ln>
          <a:effectLst/>
          <a:extLst>
            <a:ext uri="{91240B29-F687-4f45-9708-019B960494DF}">
              <a14:hiddenLine xmlns:a14="http://schemas.microsoft.com/office/drawing/2010/main" xmlns="" w="9525">
                <a:solidFill>
                  <a:srgbClr val="00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342900" indent="-3429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100fs Laser </a:t>
            </a:r>
          </a:p>
        </p:txBody>
      </p:sp>
      <p:sp>
        <p:nvSpPr>
          <p:cNvPr id="2" name="Footer Placeholder 1">
            <a:extLst>
              <a:ext uri="{FF2B5EF4-FFF2-40B4-BE49-F238E27FC236}">
                <a16:creationId xmlns:a16="http://schemas.microsoft.com/office/drawing/2014/main" id="{76796967-0EFF-4B7B-AFB7-6993B1C97F9E}"/>
              </a:ext>
            </a:extLst>
          </p:cNvPr>
          <p:cNvSpPr>
            <a:spLocks noGrp="1"/>
          </p:cNvSpPr>
          <p:nvPr>
            <p:ph type="ftr" sz="quarter" idx="11"/>
          </p:nvPr>
        </p:nvSpPr>
        <p:spPr>
          <a:xfrm rot="16200000">
            <a:off x="7160858" y="3622708"/>
            <a:ext cx="3219385" cy="365760"/>
          </a:xfrm>
        </p:spPr>
        <p:txBody>
          <a:bodyPr/>
          <a:lstStyle/>
          <a:p>
            <a:r>
              <a:rPr lang="en-GB"/>
              <a:t>Terahertz technology for coating measurement on composite materials</a:t>
            </a:r>
            <a:endParaRPr lang="en-US" dirty="0"/>
          </a:p>
        </p:txBody>
      </p:sp>
      <p:sp>
        <p:nvSpPr>
          <p:cNvPr id="3" name="Slide Number Placeholder 2">
            <a:extLst>
              <a:ext uri="{FF2B5EF4-FFF2-40B4-BE49-F238E27FC236}">
                <a16:creationId xmlns:a16="http://schemas.microsoft.com/office/drawing/2014/main" id="{6EF5B7FF-B26D-454D-87E1-282FEC66D2CA}"/>
              </a:ext>
            </a:extLst>
          </p:cNvPr>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1982454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fill="hold" nodeType="clickEffect">
                                  <p:stCondLst>
                                    <p:cond delay="400"/>
                                  </p:stCondLst>
                                  <p:childTnLst>
                                    <p:animMotion origin="layout" path="M -4.72222E-6 -3.7037E-7 L 0.0823 -3.7037E-7 L -0.0625 -3.7037E-7 L -4.72222E-6 -3.7037E-7 Z " pathEditMode="relative" rAng="0" ptsTypes="AAAA">
                                      <p:cBhvr>
                                        <p:cTn id="6" dur="1500" fill="hold"/>
                                        <p:tgtEl>
                                          <p:spTgt spid="416816"/>
                                        </p:tgtEl>
                                        <p:attrNameLst>
                                          <p:attrName>ppt_x</p:attrName>
                                          <p:attrName>ppt_y</p:attrName>
                                        </p:attrNameLst>
                                      </p:cBhvr>
                                      <p:rCtr x="990" y="0"/>
                                    </p:animMotion>
                                  </p:childTnLst>
                                </p:cTn>
                              </p:par>
                              <p:par>
                                <p:cTn id="7" presetID="1" presetClass="entr" presetSubtype="0" fill="hold" nodeType="withEffect">
                                  <p:stCondLst>
                                    <p:cond delay="0"/>
                                  </p:stCondLst>
                                  <p:childTnLst>
                                    <p:set>
                                      <p:cBhvr>
                                        <p:cTn id="8" dur="1" fill="hold">
                                          <p:stCondLst>
                                            <p:cond delay="0"/>
                                          </p:stCondLst>
                                        </p:cTn>
                                        <p:tgtEl>
                                          <p:spTgt spid="4167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6807"/>
                                        </p:tgtEl>
                                        <p:attrNameLst>
                                          <p:attrName>style.visibility</p:attrName>
                                        </p:attrNameLst>
                                      </p:cBhvr>
                                      <p:to>
                                        <p:strVal val="visible"/>
                                      </p:to>
                                    </p:set>
                                  </p:childTnLst>
                                </p:cTn>
                              </p:par>
                              <p:par>
                                <p:cTn id="11" presetID="0" presetClass="path" presetSubtype="0" repeatCount="2000" fill="hold" nodeType="withEffect">
                                  <p:stCondLst>
                                    <p:cond delay="0"/>
                                  </p:stCondLst>
                                  <p:childTnLst>
                                    <p:animMotion origin="layout" path="M -0.05122 0.00023 L 0.17048 0.02268 " pathEditMode="relative" rAng="0" ptsTypes="AA">
                                      <p:cBhvr>
                                        <p:cTn id="12" dur="1000" fill="hold"/>
                                        <p:tgtEl>
                                          <p:spTgt spid="416778"/>
                                        </p:tgtEl>
                                        <p:attrNameLst>
                                          <p:attrName>ppt_x</p:attrName>
                                          <p:attrName>ppt_y</p:attrName>
                                        </p:attrNameLst>
                                      </p:cBhvr>
                                      <p:rCtr x="11076" y="1111"/>
                                    </p:animMotion>
                                  </p:childTnLst>
                                </p:cTn>
                              </p:par>
                              <p:par>
                                <p:cTn id="13" presetID="0" presetClass="path" presetSubtype="0" fill="hold" nodeType="withEffect">
                                  <p:stCondLst>
                                    <p:cond delay="0"/>
                                  </p:stCondLst>
                                  <p:childTnLst>
                                    <p:animMotion origin="layout" path="M -0.05156 -0.00023 L 0.17031 0.02246 " pathEditMode="relative" rAng="0" ptsTypes="AA">
                                      <p:cBhvr>
                                        <p:cTn id="14" dur="1000" fill="hold"/>
                                        <p:tgtEl>
                                          <p:spTgt spid="416807"/>
                                        </p:tgtEl>
                                        <p:attrNameLst>
                                          <p:attrName>ppt_x</p:attrName>
                                          <p:attrName>ppt_y</p:attrName>
                                        </p:attrNameLst>
                                      </p:cBhvr>
                                      <p:rCtr x="11094" y="1134"/>
                                    </p:animMotion>
                                  </p:childTnLst>
                                </p:cTn>
                              </p:par>
                              <p:par>
                                <p:cTn id="15" presetID="6" presetClass="emph" presetSubtype="0" repeatDur="0" restart="never" fill="hold" nodeType="withEffect">
                                  <p:stCondLst>
                                    <p:cond delay="0"/>
                                  </p:stCondLst>
                                  <p:childTnLst>
                                    <p:animScale>
                                      <p:cBhvr>
                                        <p:cTn id="16" dur="1000" fill="hold"/>
                                        <p:tgtEl>
                                          <p:spTgt spid="416778"/>
                                        </p:tgtEl>
                                      </p:cBhvr>
                                      <p:by x="400000" y="100000"/>
                                    </p:animScale>
                                  </p:childTnLst>
                                </p:cTn>
                              </p:par>
                              <p:par>
                                <p:cTn id="17" presetID="6" presetClass="emph" presetSubtype="0" repeatDur="0" restart="never" fill="hold" nodeType="withEffect">
                                  <p:stCondLst>
                                    <p:cond delay="0"/>
                                  </p:stCondLst>
                                  <p:childTnLst>
                                    <p:animScale>
                                      <p:cBhvr>
                                        <p:cTn id="18" dur="1000" fill="hold"/>
                                        <p:tgtEl>
                                          <p:spTgt spid="416807"/>
                                        </p:tgtEl>
                                      </p:cBhvr>
                                      <p:by x="400000" y="100000"/>
                                    </p:animScale>
                                  </p:childTnLst>
                                </p:cTn>
                              </p:par>
                              <p:par>
                                <p:cTn id="19" presetID="6" presetClass="emph" presetSubtype="0" fill="hold" nodeType="withEffect">
                                  <p:stCondLst>
                                    <p:cond delay="0"/>
                                  </p:stCondLst>
                                  <p:childTnLst>
                                    <p:animScale>
                                      <p:cBhvr>
                                        <p:cTn id="20" dur="1000" fill="hold"/>
                                        <p:tgtEl>
                                          <p:spTgt spid="416778"/>
                                        </p:tgtEl>
                                      </p:cBhvr>
                                      <p:by x="100000" y="25000"/>
                                    </p:animScale>
                                  </p:childTnLst>
                                </p:cTn>
                              </p:par>
                              <p:par>
                                <p:cTn id="21" presetID="6" presetClass="emph" presetSubtype="0" fill="hold" nodeType="withEffect">
                                  <p:stCondLst>
                                    <p:cond delay="0"/>
                                  </p:stCondLst>
                                  <p:childTnLst>
                                    <p:animScale>
                                      <p:cBhvr>
                                        <p:cTn id="22" dur="1000" fill="hold"/>
                                        <p:tgtEl>
                                          <p:spTgt spid="416807"/>
                                        </p:tgtEl>
                                      </p:cBhvr>
                                      <p:by x="100000" y="25000"/>
                                    </p:animScale>
                                  </p:childTnLst>
                                </p:cTn>
                              </p:par>
                              <p:par>
                                <p:cTn id="23" presetID="0" presetClass="path" presetSubtype="0" fill="hold" nodeType="withEffect">
                                  <p:stCondLst>
                                    <p:cond delay="1000"/>
                                  </p:stCondLst>
                                  <p:childTnLst>
                                    <p:animMotion origin="layout" path="M 0.17048 0.02268 L 0.23923 0.02268 L 0.30451 0.0625 L 0.3434 0.0625 " pathEditMode="relative" rAng="0" ptsTypes="AAAA">
                                      <p:cBhvr>
                                        <p:cTn id="24" dur="1000" fill="hold"/>
                                        <p:tgtEl>
                                          <p:spTgt spid="416778"/>
                                        </p:tgtEl>
                                        <p:attrNameLst>
                                          <p:attrName>ppt_x</p:attrName>
                                          <p:attrName>ppt_y</p:attrName>
                                        </p:attrNameLst>
                                      </p:cBhvr>
                                      <p:rCtr x="8646" y="1991"/>
                                    </p:animMotion>
                                  </p:childTnLst>
                                </p:cTn>
                              </p:par>
                              <p:par>
                                <p:cTn id="25" presetID="0" presetClass="path" presetSubtype="0" fill="hold" nodeType="withEffect">
                                  <p:stCondLst>
                                    <p:cond delay="1000"/>
                                  </p:stCondLst>
                                  <p:childTnLst>
                                    <p:animMotion origin="layout" path="M 0.17031 0.02246 L 0.23906 0.02246 L 0.30295 -0.01551 L 0.34115 -0.01551 " pathEditMode="relative" rAng="0" ptsTypes="AAAA">
                                      <p:cBhvr>
                                        <p:cTn id="26" dur="1000" fill="hold"/>
                                        <p:tgtEl>
                                          <p:spTgt spid="416807"/>
                                        </p:tgtEl>
                                        <p:attrNameLst>
                                          <p:attrName>ppt_x</p:attrName>
                                          <p:attrName>ppt_y</p:attrName>
                                        </p:attrNameLst>
                                      </p:cBhvr>
                                      <p:rCtr x="8542" y="-1898"/>
                                    </p:animMotion>
                                  </p:childTnLst>
                                </p:cTn>
                              </p:par>
                              <p:par>
                                <p:cTn id="27" presetID="63" presetClass="path" presetSubtype="0" fill="hold" nodeType="withEffect">
                                  <p:stCondLst>
                                    <p:cond delay="2000"/>
                                  </p:stCondLst>
                                  <p:childTnLst>
                                    <p:animMotion origin="layout" path="M 0.3434 0.06111 L 0.4842 0.06134 " pathEditMode="relative" rAng="0" ptsTypes="AA">
                                      <p:cBhvr>
                                        <p:cTn id="28" dur="1000" fill="hold"/>
                                        <p:tgtEl>
                                          <p:spTgt spid="416778"/>
                                        </p:tgtEl>
                                        <p:attrNameLst>
                                          <p:attrName>ppt_x</p:attrName>
                                          <p:attrName>ppt_y</p:attrName>
                                        </p:attrNameLst>
                                      </p:cBhvr>
                                      <p:rCtr x="7031" y="0"/>
                                    </p:animMotion>
                                  </p:childTnLst>
                                </p:cTn>
                              </p:par>
                              <p:par>
                                <p:cTn id="29" presetID="63" presetClass="path" presetSubtype="0" fill="hold" nodeType="withEffect">
                                  <p:stCondLst>
                                    <p:cond delay="2000"/>
                                  </p:stCondLst>
                                  <p:childTnLst>
                                    <p:animMotion origin="layout" path="M 0.34115 -0.01551 L 0.48299 -0.02222 " pathEditMode="relative" rAng="0" ptsTypes="AA">
                                      <p:cBhvr>
                                        <p:cTn id="30" dur="1000" fill="hold"/>
                                        <p:tgtEl>
                                          <p:spTgt spid="416807"/>
                                        </p:tgtEl>
                                        <p:attrNameLst>
                                          <p:attrName>ppt_x</p:attrName>
                                          <p:attrName>ppt_y</p:attrName>
                                        </p:attrNameLst>
                                      </p:cBhvr>
                                      <p:rCtr x="7083" y="-347"/>
                                    </p:animMotion>
                                  </p:childTnLst>
                                </p:cTn>
                              </p:par>
                              <p:par>
                                <p:cTn id="31" presetID="0" presetClass="path" presetSubtype="0" fill="hold" nodeType="withEffect">
                                  <p:stCondLst>
                                    <p:cond delay="3000"/>
                                  </p:stCondLst>
                                  <p:childTnLst>
                                    <p:animMotion origin="layout" path="M 0.48212 0.05301 L 0.48003 0.07106 L 0.44253 0.07939 L 0.40295 0.07801 L 0.39357 0.08078 L 0.3842 0.08634 L 0.37378 0.09745 L 0.36545 0.10717 L 0.36024 0.11689 L 0.35469 0.13541 L 0.3526 0.15162 L 0.34982 0.16967 L 0.33837 0.18773 L 0.32066 0.20301 L -0.08663 0.19328 L -0.10226 0.19745 L -0.1158 0.20717 L -0.12934 0.22106 L -0.13247 0.23402 L -0.13247 0.24652 L -0.13247 0.26134 L -0.12934 0.2956 L -0.11684 0.31597 L -0.10712 0.32152 L -0.09462 0.32523 L -0.08073 0.32523 L -0.06406 0.31597 L -0.04809 0.30578 L -0.02413 0.30162 L 0.00087 0.30301 L 0.02587 0.30301 L 0.03837 0.29977 L 0.04114 0.2868 L 0.04357 0.27801 L 0.04219 0.26597 L 0.03837 0.26134 L 0.03489 0.25717 L 0.02864 0.25532 L 0.02135 0.25578 L 0.01441 0.2618 L 0.01128 0.26875 L 0.01024 0.27754 L 0.01302 0.28819 L 0.0217 0.2956 L 0.03802 0.29745 L 0.05191 0.29514 L 0.06441 0.29514 " pathEditMode="relative" rAng="0" ptsTypes="AAAAAAAAAAAAAAAAAAAAAAAAAAAAAAAAAAAAAAAAAAAAAAA">
                                      <p:cBhvr>
                                        <p:cTn id="32" dur="5000" fill="hold"/>
                                        <p:tgtEl>
                                          <p:spTgt spid="416778"/>
                                        </p:tgtEl>
                                        <p:attrNameLst>
                                          <p:attrName>ppt_x</p:attrName>
                                          <p:attrName>ppt_y</p:attrName>
                                        </p:attrNameLst>
                                      </p:cBhvr>
                                      <p:rCtr x="-30729" y="13611"/>
                                    </p:animMotion>
                                  </p:childTnLst>
                                </p:cTn>
                              </p:par>
                              <p:par>
                                <p:cTn id="33" presetID="0" presetClass="path" presetSubtype="0" fill="hold" nodeType="withEffect">
                                  <p:stCondLst>
                                    <p:cond delay="3000"/>
                                  </p:stCondLst>
                                  <p:childTnLst>
                                    <p:animMotion origin="layout" path="M 0.48299 -0.02222 L 0.6099 -0.02523 L 0.62761 -0.01967 L 0.64011 -0.00717 L 0.64827 0.00093 L 0.65347 0.01898 L 0.65347 0.02732 L 0.65799 0.17639 L 0.6559 0.19167 L 0.64861 0.21667 L 0.6382 0.22778 L 0.61406 0.23449 L 0.59219 0.22338 L 0.58611 0.19306 L 0.58715 0.16806 L 0.59636 0.15116 L 0.61094 0.14144 L 0.63281 0.14699 L 0.64445 0.15 L 0.6559 0.1625 L 0.65799 0.16528 L 0.66007 0.24167 L 0.65695 0.27361 L 0.65174 0.29723 L 0.63507 0.31945 L 0.60382 0.32361 L 0.53611 0.32361 L 0.5007 0.30278 L 0.34427 0.29977 L 0.33577 0.30371 L 0.32431 0.29954 L 0.31597 0.28565 L 0.32327 0.26621 L 0.32952 0.26343 L 0.33993 0.26898 L 0.3441 0.27593 L 0.34514 0.28565 L 0.34306 0.29398 L 0.33577 0.30093 L 0.32656 0.30394 L 0.30261 0.30255 " pathEditMode="relative" rAng="0" ptsTypes="AAAAAAAAAAAAAAAAAAAAAAAAAAAAAAAAAAAAAAAAA">
                                      <p:cBhvr>
                                        <p:cTn id="34" dur="6000" fill="hold"/>
                                        <p:tgtEl>
                                          <p:spTgt spid="416807"/>
                                        </p:tgtEl>
                                        <p:attrNameLst>
                                          <p:attrName>ppt_x</p:attrName>
                                          <p:attrName>ppt_y</p:attrName>
                                        </p:attrNameLst>
                                      </p:cBhvr>
                                      <p:rCtr x="-174" y="17130"/>
                                    </p:animMotion>
                                  </p:childTnLst>
                                </p:cTn>
                              </p:par>
                              <p:par>
                                <p:cTn id="35" presetID="1" presetClass="entr" presetSubtype="0" fill="hold" grpId="0" nodeType="withEffect">
                                  <p:stCondLst>
                                    <p:cond delay="8000"/>
                                  </p:stCondLst>
                                  <p:childTnLst>
                                    <p:set>
                                      <p:cBhvr>
                                        <p:cTn id="36" dur="1" fill="hold">
                                          <p:stCondLst>
                                            <p:cond delay="0"/>
                                          </p:stCondLst>
                                        </p:cTn>
                                        <p:tgtEl>
                                          <p:spTgt spid="416863"/>
                                        </p:tgtEl>
                                        <p:attrNameLst>
                                          <p:attrName>style.visibility</p:attrName>
                                        </p:attrNameLst>
                                      </p:cBhvr>
                                      <p:to>
                                        <p:strVal val="visible"/>
                                      </p:to>
                                    </p:set>
                                  </p:childTnLst>
                                </p:cTn>
                              </p:par>
                              <p:par>
                                <p:cTn id="37" presetID="6" presetClass="emph" presetSubtype="0" autoRev="1" fill="hold" grpId="1" nodeType="withEffect">
                                  <p:stCondLst>
                                    <p:cond delay="8000"/>
                                  </p:stCondLst>
                                  <p:childTnLst>
                                    <p:animScale>
                                      <p:cBhvr>
                                        <p:cTn id="38" dur="200" fill="hold"/>
                                        <p:tgtEl>
                                          <p:spTgt spid="416863"/>
                                        </p:tgtEl>
                                      </p:cBhvr>
                                      <p:by x="200000" y="200000"/>
                                    </p:animScale>
                                  </p:childTnLst>
                                </p:cTn>
                              </p:par>
                              <p:par>
                                <p:cTn id="39" presetID="1" presetClass="exit" presetSubtype="0" fill="hold" grpId="2" nodeType="withEffect">
                                  <p:stCondLst>
                                    <p:cond delay="8300"/>
                                  </p:stCondLst>
                                  <p:childTnLst>
                                    <p:set>
                                      <p:cBhvr>
                                        <p:cTn id="40" dur="1" fill="hold">
                                          <p:stCondLst>
                                            <p:cond delay="0"/>
                                          </p:stCondLst>
                                        </p:cTn>
                                        <p:tgtEl>
                                          <p:spTgt spid="416863"/>
                                        </p:tgtEl>
                                        <p:attrNameLst>
                                          <p:attrName>style.visibility</p:attrName>
                                        </p:attrNameLst>
                                      </p:cBhvr>
                                      <p:to>
                                        <p:strVal val="hidden"/>
                                      </p:to>
                                    </p:set>
                                  </p:childTnLst>
                                </p:cTn>
                              </p:par>
                              <p:par>
                                <p:cTn id="41" presetID="6" presetClass="emph" presetSubtype="0" fill="hold" nodeType="withEffect">
                                  <p:stCondLst>
                                    <p:cond delay="2000"/>
                                  </p:stCondLst>
                                  <p:childTnLst>
                                    <p:animScale>
                                      <p:cBhvr>
                                        <p:cTn id="42" dur="5000" fill="hold"/>
                                        <p:tgtEl>
                                          <p:spTgt spid="416778"/>
                                        </p:tgtEl>
                                      </p:cBhvr>
                                      <p:by x="20000" y="100000"/>
                                    </p:animScale>
                                  </p:childTnLst>
                                </p:cTn>
                              </p:par>
                              <p:par>
                                <p:cTn id="43" presetID="6" presetClass="emph" presetSubtype="0" fill="hold" nodeType="withEffect">
                                  <p:stCondLst>
                                    <p:cond delay="2000"/>
                                  </p:stCondLst>
                                  <p:childTnLst>
                                    <p:animScale>
                                      <p:cBhvr>
                                        <p:cTn id="44" dur="5000" fill="hold"/>
                                        <p:tgtEl>
                                          <p:spTgt spid="416778"/>
                                        </p:tgtEl>
                                      </p:cBhvr>
                                      <p:by x="100000" y="400000"/>
                                    </p:animScale>
                                  </p:childTnLst>
                                </p:cTn>
                              </p:par>
                              <p:par>
                                <p:cTn id="45" presetID="6" presetClass="emph" presetSubtype="0" fill="hold" nodeType="withEffect">
                                  <p:stCondLst>
                                    <p:cond delay="2000"/>
                                  </p:stCondLst>
                                  <p:childTnLst>
                                    <p:animScale>
                                      <p:cBhvr>
                                        <p:cTn id="46" dur="6000" fill="hold"/>
                                        <p:tgtEl>
                                          <p:spTgt spid="416807"/>
                                        </p:tgtEl>
                                      </p:cBhvr>
                                      <p:by x="15000" y="100000"/>
                                    </p:animScale>
                                  </p:childTnLst>
                                </p:cTn>
                              </p:par>
                              <p:par>
                                <p:cTn id="47" presetID="6" presetClass="emph" presetSubtype="0" fill="hold" nodeType="withEffect">
                                  <p:stCondLst>
                                    <p:cond delay="2000"/>
                                  </p:stCondLst>
                                  <p:childTnLst>
                                    <p:animScale>
                                      <p:cBhvr>
                                        <p:cTn id="48" dur="6000" fill="hold"/>
                                        <p:tgtEl>
                                          <p:spTgt spid="416807"/>
                                        </p:tgtEl>
                                      </p:cBhvr>
                                      <p:by x="100000" y="400000"/>
                                    </p:animScale>
                                  </p:childTnLst>
                                </p:cTn>
                              </p:par>
                              <p:par>
                                <p:cTn id="49" presetID="1" presetClass="entr" presetSubtype="0" fill="hold" nodeType="withEffect">
                                  <p:stCondLst>
                                    <p:cond delay="8000"/>
                                  </p:stCondLst>
                                  <p:childTnLst>
                                    <p:set>
                                      <p:cBhvr>
                                        <p:cTn id="50" dur="1" fill="hold">
                                          <p:stCondLst>
                                            <p:cond delay="0"/>
                                          </p:stCondLst>
                                        </p:cTn>
                                        <p:tgtEl>
                                          <p:spTgt spid="416836"/>
                                        </p:tgtEl>
                                        <p:attrNameLst>
                                          <p:attrName>style.visibility</p:attrName>
                                        </p:attrNameLst>
                                      </p:cBhvr>
                                      <p:to>
                                        <p:strVal val="visible"/>
                                      </p:to>
                                    </p:set>
                                  </p:childTnLst>
                                </p:cTn>
                              </p:par>
                              <p:par>
                                <p:cTn id="51" presetID="0" presetClass="path" presetSubtype="0" fill="hold" nodeType="withEffect">
                                  <p:stCondLst>
                                    <p:cond delay="8000"/>
                                  </p:stCondLst>
                                  <p:childTnLst>
                                    <p:animMotion origin="layout" path="M -5.55556E-7 -7.40741E-7 L 0.05104 -0.03333 L 0.07708 -0.03333 L 0.11649 -7.40741E-7 L 0.15642 0.03519 L 0.18247 0.03519 L 0.2283 0.00324 " pathEditMode="relative" rAng="0" ptsTypes="AAAAAAA">
                                      <p:cBhvr>
                                        <p:cTn id="52" dur="1000" fill="hold"/>
                                        <p:tgtEl>
                                          <p:spTgt spid="416836"/>
                                        </p:tgtEl>
                                        <p:attrNameLst>
                                          <p:attrName>ppt_x</p:attrName>
                                          <p:attrName>ppt_y</p:attrName>
                                        </p:attrNameLst>
                                      </p:cBhvr>
                                      <p:rCtr x="11406" y="93"/>
                                    </p:animMotion>
                                  </p:childTnLst>
                                </p:cTn>
                              </p:par>
                              <p:par>
                                <p:cTn id="53" presetID="1" presetClass="entr" presetSubtype="0" fill="hold" nodeType="withEffect">
                                  <p:stCondLst>
                                    <p:cond delay="8000"/>
                                  </p:stCondLst>
                                  <p:childTnLst>
                                    <p:set>
                                      <p:cBhvr>
                                        <p:cTn id="54" dur="1" fill="hold">
                                          <p:stCondLst>
                                            <p:cond delay="0"/>
                                          </p:stCondLst>
                                        </p:cTn>
                                        <p:tgtEl>
                                          <p:spTgt spid="416848"/>
                                        </p:tgtEl>
                                        <p:attrNameLst>
                                          <p:attrName>style.visibility</p:attrName>
                                        </p:attrNameLst>
                                      </p:cBhvr>
                                      <p:to>
                                        <p:strVal val="visible"/>
                                      </p:to>
                                    </p:set>
                                  </p:childTnLst>
                                </p:cTn>
                              </p:par>
                              <p:par>
                                <p:cTn id="55" presetID="0" presetClass="path" presetSubtype="0" fill="hold" nodeType="withEffect">
                                  <p:stCondLst>
                                    <p:cond delay="8000"/>
                                  </p:stCondLst>
                                  <p:childTnLst>
                                    <p:animMotion origin="layout" path="M 3.05556E-6 -2.22222E-6 L 0.05104 -0.01736 L 0.07291 -0.01736 L 0.11649 -2.22222E-6 L 0.15729 0.01644 L 0.18125 0.01644 L 0.2283 0.00324 " pathEditMode="relative" rAng="0" ptsTypes="AAAAAAA">
                                      <p:cBhvr>
                                        <p:cTn id="56" dur="1000" fill="hold"/>
                                        <p:tgtEl>
                                          <p:spTgt spid="416848"/>
                                        </p:tgtEl>
                                        <p:attrNameLst>
                                          <p:attrName>ppt_x</p:attrName>
                                          <p:attrName>ppt_y</p:attrName>
                                        </p:attrNameLst>
                                      </p:cBhvr>
                                      <p:rCtr x="11406" y="-46"/>
                                    </p:animMotion>
                                  </p:childTnLst>
                                </p:cTn>
                              </p:par>
                              <p:par>
                                <p:cTn id="57" presetID="1" presetClass="entr" presetSubtype="0" fill="hold" nodeType="withEffect">
                                  <p:stCondLst>
                                    <p:cond delay="8000"/>
                                  </p:stCondLst>
                                  <p:childTnLst>
                                    <p:set>
                                      <p:cBhvr>
                                        <p:cTn id="58" dur="1" fill="hold">
                                          <p:stCondLst>
                                            <p:cond delay="0"/>
                                          </p:stCondLst>
                                        </p:cTn>
                                        <p:tgtEl>
                                          <p:spTgt spid="416849"/>
                                        </p:tgtEl>
                                        <p:attrNameLst>
                                          <p:attrName>style.visibility</p:attrName>
                                        </p:attrNameLst>
                                      </p:cBhvr>
                                      <p:to>
                                        <p:strVal val="visible"/>
                                      </p:to>
                                    </p:set>
                                  </p:childTnLst>
                                </p:cTn>
                              </p:par>
                              <p:par>
                                <p:cTn id="59" presetID="0" presetClass="path" presetSubtype="0" fill="hold" nodeType="withEffect">
                                  <p:stCondLst>
                                    <p:cond delay="8000"/>
                                  </p:stCondLst>
                                  <p:childTnLst>
                                    <p:animMotion origin="layout" path="M 3.05556E-6 7.40741E-7 L 0.05277 0.00023 L 0.07534 0.00023 L 0.11649 7.40741E-7 L 0.15798 0.00023 L 0.18333 0.00069 L 0.2283 0.00324 " pathEditMode="relative" rAng="0" ptsTypes="AAAAAAA">
                                      <p:cBhvr>
                                        <p:cTn id="60" dur="1000" fill="hold"/>
                                        <p:tgtEl>
                                          <p:spTgt spid="416849"/>
                                        </p:tgtEl>
                                        <p:attrNameLst>
                                          <p:attrName>ppt_x</p:attrName>
                                          <p:attrName>ppt_y</p:attrName>
                                        </p:attrNameLst>
                                      </p:cBhvr>
                                      <p:rCtr x="11406" y="162"/>
                                    </p:animMotion>
                                  </p:childTnLst>
                                </p:cTn>
                              </p:par>
                              <p:par>
                                <p:cTn id="61" presetID="1" presetClass="entr" presetSubtype="0" fill="hold" nodeType="withEffect">
                                  <p:stCondLst>
                                    <p:cond delay="8000"/>
                                  </p:stCondLst>
                                  <p:childTnLst>
                                    <p:set>
                                      <p:cBhvr>
                                        <p:cTn id="62" dur="1" fill="hold">
                                          <p:stCondLst>
                                            <p:cond delay="0"/>
                                          </p:stCondLst>
                                        </p:cTn>
                                        <p:tgtEl>
                                          <p:spTgt spid="416850"/>
                                        </p:tgtEl>
                                        <p:attrNameLst>
                                          <p:attrName>style.visibility</p:attrName>
                                        </p:attrNameLst>
                                      </p:cBhvr>
                                      <p:to>
                                        <p:strVal val="visible"/>
                                      </p:to>
                                    </p:set>
                                  </p:childTnLst>
                                </p:cTn>
                              </p:par>
                              <p:par>
                                <p:cTn id="63" presetID="0" presetClass="path" presetSubtype="0" fill="hold" nodeType="withEffect">
                                  <p:stCondLst>
                                    <p:cond delay="8000"/>
                                  </p:stCondLst>
                                  <p:childTnLst>
                                    <p:animMotion origin="layout" path="M -3.33333E-6 -7.40741E-7 L 0.05087 0.01759 L 0.07518 0.01759 L 0.1165 -7.40741E-7 L 0.15643 -0.01574 L 0.18177 -0.01574 L 0.2283 0.00324 " pathEditMode="relative" rAng="0" ptsTypes="AAAAAAA">
                                      <p:cBhvr>
                                        <p:cTn id="64" dur="1000" fill="hold"/>
                                        <p:tgtEl>
                                          <p:spTgt spid="416850"/>
                                        </p:tgtEl>
                                        <p:attrNameLst>
                                          <p:attrName>ppt_x</p:attrName>
                                          <p:attrName>ppt_y</p:attrName>
                                        </p:attrNameLst>
                                      </p:cBhvr>
                                      <p:rCtr x="11406" y="93"/>
                                    </p:animMotion>
                                  </p:childTnLst>
                                </p:cTn>
                              </p:par>
                              <p:par>
                                <p:cTn id="65" presetID="1" presetClass="entr" presetSubtype="0" fill="hold" nodeType="withEffect">
                                  <p:stCondLst>
                                    <p:cond delay="8000"/>
                                  </p:stCondLst>
                                  <p:childTnLst>
                                    <p:set>
                                      <p:cBhvr>
                                        <p:cTn id="66" dur="1" fill="hold">
                                          <p:stCondLst>
                                            <p:cond delay="0"/>
                                          </p:stCondLst>
                                        </p:cTn>
                                        <p:tgtEl>
                                          <p:spTgt spid="416851"/>
                                        </p:tgtEl>
                                        <p:attrNameLst>
                                          <p:attrName>style.visibility</p:attrName>
                                        </p:attrNameLst>
                                      </p:cBhvr>
                                      <p:to>
                                        <p:strVal val="visible"/>
                                      </p:to>
                                    </p:set>
                                  </p:childTnLst>
                                </p:cTn>
                              </p:par>
                              <p:par>
                                <p:cTn id="67" presetID="0" presetClass="path" presetSubtype="0" fill="hold" nodeType="withEffect">
                                  <p:stCondLst>
                                    <p:cond delay="8000"/>
                                  </p:stCondLst>
                                  <p:childTnLst>
                                    <p:animMotion origin="layout" path="M 3.05556E-6 7.40741E-7 L 0.04965 0.03542 L 0.07534 0.03588 L 0.11649 7.40741E-7 L 0.1559 -0.03171 L 0.1809 -0.03171 L 0.2283 0.00324 " pathEditMode="relative" rAng="0" ptsTypes="AAAAAAA">
                                      <p:cBhvr>
                                        <p:cTn id="68" dur="1000" fill="hold"/>
                                        <p:tgtEl>
                                          <p:spTgt spid="416851"/>
                                        </p:tgtEl>
                                        <p:attrNameLst>
                                          <p:attrName>ppt_x</p:attrName>
                                          <p:attrName>ppt_y</p:attrName>
                                        </p:attrNameLst>
                                      </p:cBhvr>
                                      <p:rCtr x="11406" y="208"/>
                                    </p:animMotion>
                                  </p:childTnLst>
                                </p:cTn>
                              </p:par>
                              <p:par>
                                <p:cTn id="69" presetID="1" presetClass="entr" presetSubtype="0" fill="hold" grpId="0" nodeType="withEffect">
                                  <p:stCondLst>
                                    <p:cond delay="9000"/>
                                  </p:stCondLst>
                                  <p:childTnLst>
                                    <p:set>
                                      <p:cBhvr>
                                        <p:cTn id="70" dur="1" fill="hold">
                                          <p:stCondLst>
                                            <p:cond delay="0"/>
                                          </p:stCondLst>
                                        </p:cTn>
                                        <p:tgtEl>
                                          <p:spTgt spid="416864"/>
                                        </p:tgtEl>
                                        <p:attrNameLst>
                                          <p:attrName>style.visibility</p:attrName>
                                        </p:attrNameLst>
                                      </p:cBhvr>
                                      <p:to>
                                        <p:strVal val="visible"/>
                                      </p:to>
                                    </p:set>
                                  </p:childTnLst>
                                </p:cTn>
                              </p:par>
                              <p:par>
                                <p:cTn id="71" presetID="6" presetClass="emph" presetSubtype="0" autoRev="1" fill="hold" grpId="1" nodeType="withEffect">
                                  <p:stCondLst>
                                    <p:cond delay="9000"/>
                                  </p:stCondLst>
                                  <p:childTnLst>
                                    <p:animScale>
                                      <p:cBhvr>
                                        <p:cTn id="72" dur="200" fill="hold"/>
                                        <p:tgtEl>
                                          <p:spTgt spid="416864"/>
                                        </p:tgtEl>
                                      </p:cBhvr>
                                      <p:by x="200000" y="200000"/>
                                    </p:animScale>
                                  </p:childTnLst>
                                </p:cTn>
                              </p:par>
                              <p:par>
                                <p:cTn id="73" presetID="1" presetClass="exit" presetSubtype="0" fill="hold" grpId="2" nodeType="withEffect">
                                  <p:stCondLst>
                                    <p:cond delay="9300"/>
                                  </p:stCondLst>
                                  <p:childTnLst>
                                    <p:set>
                                      <p:cBhvr>
                                        <p:cTn id="74" dur="1" fill="hold">
                                          <p:stCondLst>
                                            <p:cond delay="0"/>
                                          </p:stCondLst>
                                        </p:cTn>
                                        <p:tgtEl>
                                          <p:spTgt spid="416864"/>
                                        </p:tgtEl>
                                        <p:attrNameLst>
                                          <p:attrName>style.visibility</p:attrName>
                                        </p:attrNameLst>
                                      </p:cBhvr>
                                      <p:to>
                                        <p:strVal val="hidden"/>
                                      </p:to>
                                    </p:set>
                                  </p:childTnLst>
                                </p:cTn>
                              </p:par>
                              <p:par>
                                <p:cTn id="75" presetID="1" presetClass="entr" presetSubtype="0" fill="hold" nodeType="withEffect">
                                  <p:stCondLst>
                                    <p:cond delay="9000"/>
                                  </p:stCondLst>
                                  <p:childTnLst>
                                    <p:set>
                                      <p:cBhvr>
                                        <p:cTn id="76" dur="1" fill="hold">
                                          <p:stCondLst>
                                            <p:cond delay="0"/>
                                          </p:stCondLst>
                                        </p:cTn>
                                        <p:tgtEl>
                                          <p:spTgt spid="416862"/>
                                        </p:tgtEl>
                                        <p:attrNameLst>
                                          <p:attrName>style.visibility</p:attrName>
                                        </p:attrNameLst>
                                      </p:cBhvr>
                                      <p:to>
                                        <p:strVal val="visible"/>
                                      </p:to>
                                    </p:set>
                                  </p:childTnLst>
                                </p:cTn>
                              </p:par>
                              <p:par>
                                <p:cTn id="77" presetID="0" presetClass="path" presetSubtype="0" accel="50000" decel="50000" fill="hold" nodeType="withEffect">
                                  <p:stCondLst>
                                    <p:cond delay="9000"/>
                                  </p:stCondLst>
                                  <p:childTnLst>
                                    <p:animMotion origin="layout" path="M -0.00608 -1.48148E-6 L 0.01371 -1.48148E-6 L 0.01475 0.025 L 0.03142 0.025 L 0.06267 0.025 " pathEditMode="relative" rAng="0" ptsTypes="AAAAA">
                                      <p:cBhvr>
                                        <p:cTn id="78" dur="1000" fill="hold"/>
                                        <p:tgtEl>
                                          <p:spTgt spid="416862"/>
                                        </p:tgtEl>
                                        <p:attrNameLst>
                                          <p:attrName>ppt_x</p:attrName>
                                          <p:attrName>ppt_y</p:attrName>
                                        </p:attrNameLst>
                                      </p:cBhvr>
                                      <p:rCtr x="3438" y="1250"/>
                                    </p:animMotion>
                                  </p:childTnLst>
                                </p:cTn>
                              </p:par>
                              <p:par>
                                <p:cTn id="79" presetID="1" presetClass="exit" presetSubtype="0" fill="hold" nodeType="withEffect">
                                  <p:stCondLst>
                                    <p:cond delay="8000"/>
                                  </p:stCondLst>
                                  <p:childTnLst>
                                    <p:set>
                                      <p:cBhvr>
                                        <p:cTn id="80" dur="1" fill="hold">
                                          <p:stCondLst>
                                            <p:cond delay="0"/>
                                          </p:stCondLst>
                                        </p:cTn>
                                        <p:tgtEl>
                                          <p:spTgt spid="416778"/>
                                        </p:tgtEl>
                                        <p:attrNameLst>
                                          <p:attrName>style.visibility</p:attrName>
                                        </p:attrNameLst>
                                      </p:cBhvr>
                                      <p:to>
                                        <p:strVal val="hidden"/>
                                      </p:to>
                                    </p:set>
                                  </p:childTnLst>
                                </p:cTn>
                              </p:par>
                              <p:par>
                                <p:cTn id="81" presetID="1" presetClass="exit" presetSubtype="0" fill="hold" nodeType="withEffect">
                                  <p:stCondLst>
                                    <p:cond delay="9000"/>
                                  </p:stCondLst>
                                  <p:childTnLst>
                                    <p:set>
                                      <p:cBhvr>
                                        <p:cTn id="82" dur="1" fill="hold">
                                          <p:stCondLst>
                                            <p:cond delay="0"/>
                                          </p:stCondLst>
                                        </p:cTn>
                                        <p:tgtEl>
                                          <p:spTgt spid="416807"/>
                                        </p:tgtEl>
                                        <p:attrNameLst>
                                          <p:attrName>style.visibility</p:attrName>
                                        </p:attrNameLst>
                                      </p:cBhvr>
                                      <p:to>
                                        <p:strVal val="hidden"/>
                                      </p:to>
                                    </p:set>
                                  </p:childTnLst>
                                </p:cTn>
                              </p:par>
                              <p:par>
                                <p:cTn id="83" presetID="1" presetClass="exit" presetSubtype="0" fill="hold" nodeType="withEffect">
                                  <p:stCondLst>
                                    <p:cond delay="9000"/>
                                  </p:stCondLst>
                                  <p:childTnLst>
                                    <p:set>
                                      <p:cBhvr>
                                        <p:cTn id="84" dur="1" fill="hold">
                                          <p:stCondLst>
                                            <p:cond delay="0"/>
                                          </p:stCondLst>
                                        </p:cTn>
                                        <p:tgtEl>
                                          <p:spTgt spid="416849"/>
                                        </p:tgtEl>
                                        <p:attrNameLst>
                                          <p:attrName>style.visibility</p:attrName>
                                        </p:attrNameLst>
                                      </p:cBhvr>
                                      <p:to>
                                        <p:strVal val="hidden"/>
                                      </p:to>
                                    </p:set>
                                  </p:childTnLst>
                                </p:cTn>
                              </p:par>
                              <p:par>
                                <p:cTn id="85" presetID="1" presetClass="exit" presetSubtype="0" fill="hold" nodeType="withEffect">
                                  <p:stCondLst>
                                    <p:cond delay="9000"/>
                                  </p:stCondLst>
                                  <p:childTnLst>
                                    <p:set>
                                      <p:cBhvr>
                                        <p:cTn id="86" dur="1" fill="hold">
                                          <p:stCondLst>
                                            <p:cond delay="0"/>
                                          </p:stCondLst>
                                        </p:cTn>
                                        <p:tgtEl>
                                          <p:spTgt spid="416850"/>
                                        </p:tgtEl>
                                        <p:attrNameLst>
                                          <p:attrName>style.visibility</p:attrName>
                                        </p:attrNameLst>
                                      </p:cBhvr>
                                      <p:to>
                                        <p:strVal val="hidden"/>
                                      </p:to>
                                    </p:set>
                                  </p:childTnLst>
                                </p:cTn>
                              </p:par>
                              <p:par>
                                <p:cTn id="87" presetID="1" presetClass="exit" presetSubtype="0" fill="hold" nodeType="withEffect">
                                  <p:stCondLst>
                                    <p:cond delay="9000"/>
                                  </p:stCondLst>
                                  <p:childTnLst>
                                    <p:set>
                                      <p:cBhvr>
                                        <p:cTn id="88" dur="1" fill="hold">
                                          <p:stCondLst>
                                            <p:cond delay="0"/>
                                          </p:stCondLst>
                                        </p:cTn>
                                        <p:tgtEl>
                                          <p:spTgt spid="416851"/>
                                        </p:tgtEl>
                                        <p:attrNameLst>
                                          <p:attrName>style.visibility</p:attrName>
                                        </p:attrNameLst>
                                      </p:cBhvr>
                                      <p:to>
                                        <p:strVal val="hidden"/>
                                      </p:to>
                                    </p:set>
                                  </p:childTnLst>
                                </p:cTn>
                              </p:par>
                              <p:par>
                                <p:cTn id="89" presetID="1" presetClass="exit" presetSubtype="0" fill="hold" nodeType="withEffect">
                                  <p:stCondLst>
                                    <p:cond delay="9000"/>
                                  </p:stCondLst>
                                  <p:childTnLst>
                                    <p:set>
                                      <p:cBhvr>
                                        <p:cTn id="90" dur="1" fill="hold">
                                          <p:stCondLst>
                                            <p:cond delay="0"/>
                                          </p:stCondLst>
                                        </p:cTn>
                                        <p:tgtEl>
                                          <p:spTgt spid="416836"/>
                                        </p:tgtEl>
                                        <p:attrNameLst>
                                          <p:attrName>style.visibility</p:attrName>
                                        </p:attrNameLst>
                                      </p:cBhvr>
                                      <p:to>
                                        <p:strVal val="hidden"/>
                                      </p:to>
                                    </p:set>
                                  </p:childTnLst>
                                </p:cTn>
                              </p:par>
                              <p:par>
                                <p:cTn id="91" presetID="1" presetClass="exit" presetSubtype="0" fill="hold" nodeType="withEffect">
                                  <p:stCondLst>
                                    <p:cond delay="9000"/>
                                  </p:stCondLst>
                                  <p:childTnLst>
                                    <p:set>
                                      <p:cBhvr>
                                        <p:cTn id="92" dur="1" fill="hold">
                                          <p:stCondLst>
                                            <p:cond delay="0"/>
                                          </p:stCondLst>
                                        </p:cTn>
                                        <p:tgtEl>
                                          <p:spTgt spid="416848"/>
                                        </p:tgtEl>
                                        <p:attrNameLst>
                                          <p:attrName>style.visibility</p:attrName>
                                        </p:attrNameLst>
                                      </p:cBhvr>
                                      <p:to>
                                        <p:strVal val="hidden"/>
                                      </p:to>
                                    </p:set>
                                  </p:childTnLst>
                                </p:cTn>
                              </p:par>
                              <p:par>
                                <p:cTn id="93" presetID="1" presetClass="entr" presetSubtype="0" fill="hold" nodeType="withEffect">
                                  <p:stCondLst>
                                    <p:cond delay="6700"/>
                                  </p:stCondLst>
                                  <p:childTnLst>
                                    <p:set>
                                      <p:cBhvr>
                                        <p:cTn id="94" dur="1" fill="hold">
                                          <p:stCondLst>
                                            <p:cond delay="0"/>
                                          </p:stCondLst>
                                        </p:cTn>
                                        <p:tgtEl>
                                          <p:spTgt spid="416873"/>
                                        </p:tgtEl>
                                        <p:attrNameLst>
                                          <p:attrName>style.visibility</p:attrName>
                                        </p:attrNameLst>
                                      </p:cBhvr>
                                      <p:to>
                                        <p:strVal val="visible"/>
                                      </p:to>
                                    </p:set>
                                  </p:childTnLst>
                                </p:cTn>
                              </p:par>
                              <p:par>
                                <p:cTn id="95" presetID="0" presetClass="path" presetSubtype="0" fill="hold" nodeType="withEffect">
                                  <p:stCondLst>
                                    <p:cond delay="6700"/>
                                  </p:stCondLst>
                                  <p:childTnLst>
                                    <p:animMotion origin="layout" path="M 5E-6 4.44444E-6 L 0.02587 0.01921 L 0.04358 0.01921 L 0.05608 0.02615 L 0.06546 0.04143 L 0.06546 0.06088 L 0.06441 0.09143 " pathEditMode="relative" rAng="0" ptsTypes="AAAAAAA">
                                      <p:cBhvr>
                                        <p:cTn id="96" dur="1000" fill="hold"/>
                                        <p:tgtEl>
                                          <p:spTgt spid="416873"/>
                                        </p:tgtEl>
                                        <p:attrNameLst>
                                          <p:attrName>ppt_x</p:attrName>
                                          <p:attrName>ppt_y</p:attrName>
                                        </p:attrNameLst>
                                      </p:cBhvr>
                                      <p:rCtr x="3264" y="4560"/>
                                    </p:animMotion>
                                  </p:childTnLst>
                                </p:cTn>
                              </p:par>
                              <p:par>
                                <p:cTn id="97" presetID="1" presetClass="exit" presetSubtype="0" fill="hold" nodeType="withEffect">
                                  <p:stCondLst>
                                    <p:cond delay="8500"/>
                                  </p:stCondLst>
                                  <p:childTnLst>
                                    <p:set>
                                      <p:cBhvr>
                                        <p:cTn id="98" dur="1" fill="hold">
                                          <p:stCondLst>
                                            <p:cond delay="0"/>
                                          </p:stCondLst>
                                        </p:cTn>
                                        <p:tgtEl>
                                          <p:spTgt spid="416873"/>
                                        </p:tgtEl>
                                        <p:attrNameLst>
                                          <p:attrName>style.visibility</p:attrName>
                                        </p:attrNameLst>
                                      </p:cBhvr>
                                      <p:to>
                                        <p:strVal val="hidden"/>
                                      </p:to>
                                    </p:set>
                                  </p:childTnLst>
                                </p:cTn>
                              </p:par>
                              <p:par>
                                <p:cTn id="99" presetID="1" presetClass="entr" presetSubtype="0" fill="hold" nodeType="withEffect">
                                  <p:stCondLst>
                                    <p:cond delay="7200"/>
                                  </p:stCondLst>
                                  <p:childTnLst>
                                    <p:set>
                                      <p:cBhvr>
                                        <p:cTn id="100" dur="1" fill="hold">
                                          <p:stCondLst>
                                            <p:cond delay="0"/>
                                          </p:stCondLst>
                                        </p:cTn>
                                        <p:tgtEl>
                                          <p:spTgt spid="416893"/>
                                        </p:tgtEl>
                                        <p:attrNameLst>
                                          <p:attrName>style.visibility</p:attrName>
                                        </p:attrNameLst>
                                      </p:cBhvr>
                                      <p:to>
                                        <p:strVal val="visible"/>
                                      </p:to>
                                    </p:set>
                                  </p:childTnLst>
                                </p:cTn>
                              </p:par>
                              <p:par>
                                <p:cTn id="101" presetID="0" presetClass="path" presetSubtype="0" fill="hold" nodeType="withEffect">
                                  <p:stCondLst>
                                    <p:cond delay="7200"/>
                                  </p:stCondLst>
                                  <p:childTnLst>
                                    <p:animMotion origin="layout" path="M 0.0026 0.00416 L -0.01927 0.02222 L -0.03281 0.02083 L -0.04323 0.02361 L -0.05365 0.03055 L -0.06094 0.04305 L -0.06198 0.05694 L -0.06302 0.08472 " pathEditMode="relative" rAng="0" ptsTypes="AAAAAAAA">
                                      <p:cBhvr>
                                        <p:cTn id="102" dur="1000" fill="hold"/>
                                        <p:tgtEl>
                                          <p:spTgt spid="416893"/>
                                        </p:tgtEl>
                                        <p:attrNameLst>
                                          <p:attrName>ppt_x</p:attrName>
                                          <p:attrName>ppt_y</p:attrName>
                                        </p:attrNameLst>
                                      </p:cBhvr>
                                      <p:rCtr x="-3281" y="4028"/>
                                    </p:animMotion>
                                  </p:childTnLst>
                                </p:cTn>
                              </p:par>
                              <p:par>
                                <p:cTn id="103" presetID="1" presetClass="exit" presetSubtype="0" fill="hold" nodeType="withEffect">
                                  <p:stCondLst>
                                    <p:cond delay="8500"/>
                                  </p:stCondLst>
                                  <p:childTnLst>
                                    <p:set>
                                      <p:cBhvr>
                                        <p:cTn id="104" dur="1" fill="hold">
                                          <p:stCondLst>
                                            <p:cond delay="0"/>
                                          </p:stCondLst>
                                        </p:cTn>
                                        <p:tgtEl>
                                          <p:spTgt spid="416893"/>
                                        </p:tgtEl>
                                        <p:attrNameLst>
                                          <p:attrName>style.visibility</p:attrName>
                                        </p:attrNameLst>
                                      </p:cBhvr>
                                      <p:to>
                                        <p:strVal val="hidden"/>
                                      </p:to>
                                    </p:set>
                                  </p:childTnLst>
                                </p:cTn>
                              </p:par>
                              <p:par>
                                <p:cTn id="105" presetID="1" presetClass="entr" presetSubtype="0" fill="hold" nodeType="withEffect">
                                  <p:stCondLst>
                                    <p:cond delay="8500"/>
                                  </p:stCondLst>
                                  <p:childTnLst>
                                    <p:set>
                                      <p:cBhvr>
                                        <p:cTn id="106" dur="1" fill="hold">
                                          <p:stCondLst>
                                            <p:cond delay="0"/>
                                          </p:stCondLst>
                                        </p:cTn>
                                        <p:tgtEl>
                                          <p:spTgt spid="416896"/>
                                        </p:tgtEl>
                                        <p:attrNameLst>
                                          <p:attrName>style.visibility</p:attrName>
                                        </p:attrNameLst>
                                      </p:cBhvr>
                                      <p:to>
                                        <p:strVal val="visible"/>
                                      </p:to>
                                    </p:set>
                                  </p:childTnLst>
                                </p:cTn>
                              </p:par>
                              <p:par>
                                <p:cTn id="107" presetID="35" presetClass="path" presetSubtype="0" accel="50000" decel="50000" fill="hold" nodeType="withEffect">
                                  <p:stCondLst>
                                    <p:cond delay="8500"/>
                                  </p:stCondLst>
                                  <p:childTnLst>
                                    <p:animMotion origin="layout" path="M 1.94444E-6 -4.44444E-6 L -0.03959 -4.44444E-6 " pathEditMode="relative" rAng="0" ptsTypes="AA">
                                      <p:cBhvr>
                                        <p:cTn id="108" dur="2000" fill="hold"/>
                                        <p:tgtEl>
                                          <p:spTgt spid="416896"/>
                                        </p:tgtEl>
                                        <p:attrNameLst>
                                          <p:attrName>ppt_x</p:attrName>
                                          <p:attrName>ppt_y</p:attrName>
                                        </p:attrNameLst>
                                      </p:cBhvr>
                                      <p:rCtr x="-1979" y="0"/>
                                    </p:animMotion>
                                  </p:childTnLst>
                                </p:cTn>
                              </p:par>
                              <p:par>
                                <p:cTn id="109" presetID="1" presetClass="entr" presetSubtype="0" fill="hold" nodeType="withEffect">
                                  <p:stCondLst>
                                    <p:cond delay="8200"/>
                                  </p:stCondLst>
                                  <p:childTnLst>
                                    <p:set>
                                      <p:cBhvr>
                                        <p:cTn id="110" dur="1" fill="hold">
                                          <p:stCondLst>
                                            <p:cond delay="0"/>
                                          </p:stCondLst>
                                        </p:cTn>
                                        <p:tgtEl>
                                          <p:spTgt spid="416901"/>
                                        </p:tgtEl>
                                        <p:attrNameLst>
                                          <p:attrName>style.visibility</p:attrName>
                                        </p:attrNameLst>
                                      </p:cBhvr>
                                      <p:to>
                                        <p:strVal val="visible"/>
                                      </p:to>
                                    </p:set>
                                  </p:childTnLst>
                                </p:cTn>
                              </p:par>
                              <p:par>
                                <p:cTn id="111" presetID="35" presetClass="path" presetSubtype="0" accel="50000" decel="50000" fill="hold" nodeType="withEffect">
                                  <p:stCondLst>
                                    <p:cond delay="8200"/>
                                  </p:stCondLst>
                                  <p:childTnLst>
                                    <p:animMotion origin="layout" path="M -2.77778E-6 7.40741E-7 L -0.03958 7.40741E-7 " pathEditMode="relative" rAng="0" ptsTypes="AA">
                                      <p:cBhvr>
                                        <p:cTn id="112" dur="2000" fill="hold"/>
                                        <p:tgtEl>
                                          <p:spTgt spid="416901"/>
                                        </p:tgtEl>
                                        <p:attrNameLst>
                                          <p:attrName>ppt_x</p:attrName>
                                          <p:attrName>ppt_y</p:attrName>
                                        </p:attrNameLst>
                                      </p:cBhvr>
                                      <p:rCtr x="-19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863" grpId="0" animBg="1"/>
      <p:bldP spid="416863" grpId="1" animBg="1"/>
      <p:bldP spid="416863" grpId="2" animBg="1"/>
      <p:bldP spid="416864" grpId="0" animBg="1"/>
      <p:bldP spid="416864" grpId="1" animBg="1"/>
      <p:bldP spid="41686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mn-lt"/>
              </a:rPr>
              <a:t>Pulse Spectrum</a:t>
            </a:r>
            <a:br>
              <a:rPr lang="en-US" dirty="0">
                <a:latin typeface="+mn-lt"/>
              </a:rPr>
            </a:br>
            <a:r>
              <a:rPr lang="en-US" sz="3600" dirty="0">
                <a:latin typeface="+mn-lt"/>
              </a:rPr>
              <a:t>Fast Fourier Transform (FFT)</a:t>
            </a:r>
          </a:p>
        </p:txBody>
      </p:sp>
      <p:pic>
        <p:nvPicPr>
          <p:cNvPr id="4"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8871" y="3708322"/>
            <a:ext cx="2426104" cy="20210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34858" y="3708323"/>
            <a:ext cx="2453456" cy="20210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6"/>
          <p:cNvSpPr txBox="1">
            <a:spLocks noChangeArrowheads="1"/>
          </p:cNvSpPr>
          <p:nvPr/>
        </p:nvSpPr>
        <p:spPr bwMode="auto">
          <a:xfrm>
            <a:off x="457200" y="1646826"/>
            <a:ext cx="7872413"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342900" indent="-342900" eaLnBrk="1" hangingPunct="1">
              <a:buFont typeface="Arial"/>
              <a:buChar char="•"/>
            </a:pPr>
            <a:r>
              <a:rPr lang="en-US" b="0" dirty="0">
                <a:solidFill>
                  <a:srgbClr val="000000"/>
                </a:solidFill>
                <a:latin typeface="+mn-lt"/>
                <a:cs typeface="Roboto Condensed Regular" charset="0"/>
              </a:rPr>
              <a:t>A short pulse consists of a broad range of frequencies.</a:t>
            </a:r>
          </a:p>
          <a:p>
            <a:pPr marL="1085850" lvl="1" indent="-342900" eaLnBrk="1" hangingPunct="1">
              <a:buFont typeface="Arial"/>
              <a:buChar char="•"/>
            </a:pPr>
            <a:r>
              <a:rPr lang="en-US" b="0" dirty="0">
                <a:solidFill>
                  <a:srgbClr val="000000"/>
                </a:solidFill>
                <a:latin typeface="+mn-lt"/>
                <a:cs typeface="Roboto Condensed Regular" charset="0"/>
              </a:rPr>
              <a:t>N.B. Sharp absorption lines are from the water vapor in the air.</a:t>
            </a:r>
          </a:p>
          <a:p>
            <a:pPr marL="342900" indent="-342900" eaLnBrk="1" hangingPunct="1">
              <a:buFont typeface="Arial"/>
              <a:buChar char="•"/>
            </a:pPr>
            <a:r>
              <a:rPr lang="en-US" b="0" dirty="0">
                <a:solidFill>
                  <a:srgbClr val="000000"/>
                </a:solidFill>
                <a:latin typeface="+mn-lt"/>
                <a:cs typeface="Roboto Condensed Regular" charset="0"/>
              </a:rPr>
              <a:t>Can apply digital filtering techniques to the received signal to select frequency range measured </a:t>
            </a:r>
          </a:p>
          <a:p>
            <a:pPr marL="342900" indent="-342900" eaLnBrk="1" hangingPunct="1">
              <a:buFont typeface="Arial"/>
              <a:buChar char="•"/>
            </a:pPr>
            <a:r>
              <a:rPr lang="en-US" b="0" dirty="0">
                <a:solidFill>
                  <a:srgbClr val="000000"/>
                </a:solidFill>
                <a:latin typeface="+mn-lt"/>
                <a:cs typeface="Roboto Condensed Regular" charset="0"/>
              </a:rPr>
              <a:t>Can also do spectroscopic measurements</a:t>
            </a:r>
          </a:p>
        </p:txBody>
      </p:sp>
      <p:sp>
        <p:nvSpPr>
          <p:cNvPr id="7" name="Footer Placeholder 6">
            <a:extLst>
              <a:ext uri="{FF2B5EF4-FFF2-40B4-BE49-F238E27FC236}">
                <a16:creationId xmlns:a16="http://schemas.microsoft.com/office/drawing/2014/main" id="{6E5B0D28-6B10-4463-AD50-84B5FBAA3C42}"/>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11" name="Slide Number Placeholder 10">
            <a:extLst>
              <a:ext uri="{FF2B5EF4-FFF2-40B4-BE49-F238E27FC236}">
                <a16:creationId xmlns:a16="http://schemas.microsoft.com/office/drawing/2014/main" id="{A39F86C4-9A08-4147-B484-54603F0EA661}"/>
              </a:ext>
            </a:extLst>
          </p:cNvPr>
          <p:cNvSpPr>
            <a:spLocks noGrp="1"/>
          </p:cNvSpPr>
          <p:nvPr>
            <p:ph type="sldNum" sz="quarter" idx="12"/>
          </p:nvPr>
        </p:nvSpPr>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val="143165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FF95-C0ED-425E-AAC3-DAE60F51372E}"/>
              </a:ext>
            </a:extLst>
          </p:cNvPr>
          <p:cNvSpPr>
            <a:spLocks noGrp="1"/>
          </p:cNvSpPr>
          <p:nvPr>
            <p:ph type="title"/>
          </p:nvPr>
        </p:nvSpPr>
        <p:spPr/>
        <p:txBody>
          <a:bodyPr/>
          <a:lstStyle/>
          <a:p>
            <a:r>
              <a:rPr lang="en-GB" sz="3200" b="1" dirty="0"/>
              <a:t>Interaction of </a:t>
            </a:r>
            <a:r>
              <a:rPr lang="en-GB" sz="3200" b="1" dirty="0" err="1"/>
              <a:t>TeraHertz</a:t>
            </a:r>
            <a:r>
              <a:rPr lang="en-GB" sz="3200" b="1" dirty="0"/>
              <a:t> waves with materials</a:t>
            </a:r>
          </a:p>
        </p:txBody>
      </p:sp>
      <p:sp>
        <p:nvSpPr>
          <p:cNvPr id="3" name="Content Placeholder 2">
            <a:extLst>
              <a:ext uri="{FF2B5EF4-FFF2-40B4-BE49-F238E27FC236}">
                <a16:creationId xmlns:a16="http://schemas.microsoft.com/office/drawing/2014/main" id="{628EB3C7-80EA-43E0-8473-1CCD85D5E169}"/>
              </a:ext>
            </a:extLst>
          </p:cNvPr>
          <p:cNvSpPr>
            <a:spLocks noGrp="1"/>
          </p:cNvSpPr>
          <p:nvPr>
            <p:ph idx="1"/>
          </p:nvPr>
        </p:nvSpPr>
        <p:spPr/>
        <p:txBody>
          <a:bodyPr/>
          <a:lstStyle/>
          <a:p>
            <a:r>
              <a:rPr lang="en-GB" dirty="0"/>
              <a:t>When TeraHertz waves pass through an interface between materials having a different dielectric constant some of the energy is reflected. </a:t>
            </a:r>
          </a:p>
          <a:p>
            <a:r>
              <a:rPr lang="en-GB" dirty="0"/>
              <a:t>We can measure the strength and timing of these reflections.</a:t>
            </a:r>
          </a:p>
          <a:p>
            <a:r>
              <a:rPr lang="en-GB" dirty="0"/>
              <a:t>Note also phase air-plastic positive, plastic to air negative. See opposite effect with coatings later</a:t>
            </a:r>
          </a:p>
          <a:p>
            <a:pPr marL="114300" indent="0">
              <a:buNone/>
            </a:pPr>
            <a:endParaRPr lang="en-GB" dirty="0"/>
          </a:p>
        </p:txBody>
      </p:sp>
      <p:sp>
        <p:nvSpPr>
          <p:cNvPr id="4" name="Footer Placeholder 3">
            <a:extLst>
              <a:ext uri="{FF2B5EF4-FFF2-40B4-BE49-F238E27FC236}">
                <a16:creationId xmlns:a16="http://schemas.microsoft.com/office/drawing/2014/main" id="{001A3169-1470-4097-9D0E-831195574029}"/>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8FAC8F4-DBEE-49A0-9A08-B4A9898A8B1A}"/>
              </a:ext>
            </a:extLst>
          </p:cNvPr>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6" name="Picture 5">
            <a:extLst>
              <a:ext uri="{FF2B5EF4-FFF2-40B4-BE49-F238E27FC236}">
                <a16:creationId xmlns:a16="http://schemas.microsoft.com/office/drawing/2014/main" id="{435A6D96-B56B-4BA6-B2A9-6886FC60CE8F}"/>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2855565" y="4000500"/>
            <a:ext cx="5087217" cy="2267902"/>
          </a:xfrm>
          <a:prstGeom prst="rect">
            <a:avLst/>
          </a:prstGeom>
        </p:spPr>
      </p:pic>
      <p:sp>
        <p:nvSpPr>
          <p:cNvPr id="7" name="Rectangle 6">
            <a:extLst>
              <a:ext uri="{FF2B5EF4-FFF2-40B4-BE49-F238E27FC236}">
                <a16:creationId xmlns:a16="http://schemas.microsoft.com/office/drawing/2014/main" id="{10DC2384-E495-4168-9D02-F86B0D7F7D31}"/>
              </a:ext>
            </a:extLst>
          </p:cNvPr>
          <p:cNvSpPr/>
          <p:nvPr/>
        </p:nvSpPr>
        <p:spPr>
          <a:xfrm>
            <a:off x="988291" y="5257800"/>
            <a:ext cx="1496291" cy="1574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32209DF4-CB94-4794-B11A-BFEEE60BE065}"/>
              </a:ext>
            </a:extLst>
          </p:cNvPr>
          <p:cNvCxnSpPr>
            <a:cxnSpLocks/>
          </p:cNvCxnSpPr>
          <p:nvPr/>
        </p:nvCxnSpPr>
        <p:spPr>
          <a:xfrm>
            <a:off x="1597891" y="4636192"/>
            <a:ext cx="0" cy="7790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94CF8C8E-509A-44D0-A6E7-F3C02463D341}"/>
              </a:ext>
            </a:extLst>
          </p:cNvPr>
          <p:cNvCxnSpPr/>
          <p:nvPr/>
        </p:nvCxnSpPr>
        <p:spPr>
          <a:xfrm>
            <a:off x="1480447" y="4636192"/>
            <a:ext cx="0" cy="6216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95A274E1-1EF8-4F7B-92B7-B4B7F703A5B9}"/>
              </a:ext>
            </a:extLst>
          </p:cNvPr>
          <p:cNvCxnSpPr>
            <a:cxnSpLocks/>
          </p:cNvCxnSpPr>
          <p:nvPr/>
        </p:nvCxnSpPr>
        <p:spPr>
          <a:xfrm flipV="1">
            <a:off x="1659731" y="4646035"/>
            <a:ext cx="0" cy="7692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FA3B95B-3C40-476B-A125-73485D49529E}"/>
              </a:ext>
            </a:extLst>
          </p:cNvPr>
          <p:cNvCxnSpPr>
            <a:cxnSpLocks/>
          </p:cNvCxnSpPr>
          <p:nvPr/>
        </p:nvCxnSpPr>
        <p:spPr>
          <a:xfrm flipV="1">
            <a:off x="1529659" y="4636192"/>
            <a:ext cx="0" cy="6216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91CC2130-485F-4290-81D7-A352849521F8}"/>
              </a:ext>
            </a:extLst>
          </p:cNvPr>
          <p:cNvSpPr txBox="1"/>
          <p:nvPr/>
        </p:nvSpPr>
        <p:spPr>
          <a:xfrm>
            <a:off x="1254065" y="5019050"/>
            <a:ext cx="256802" cy="261610"/>
          </a:xfrm>
          <a:prstGeom prst="rect">
            <a:avLst/>
          </a:prstGeom>
          <a:noFill/>
        </p:spPr>
        <p:txBody>
          <a:bodyPr wrap="none" rtlCol="0">
            <a:spAutoFit/>
          </a:bodyPr>
          <a:lstStyle/>
          <a:p>
            <a:r>
              <a:rPr lang="en-GB" sz="1100" dirty="0"/>
              <a:t>1</a:t>
            </a:r>
          </a:p>
        </p:txBody>
      </p:sp>
      <p:sp>
        <p:nvSpPr>
          <p:cNvPr id="25" name="TextBox 24">
            <a:extLst>
              <a:ext uri="{FF2B5EF4-FFF2-40B4-BE49-F238E27FC236}">
                <a16:creationId xmlns:a16="http://schemas.microsoft.com/office/drawing/2014/main" id="{53498E2C-4D5E-47B2-AB90-1DAFE306DFA1}"/>
              </a:ext>
            </a:extLst>
          </p:cNvPr>
          <p:cNvSpPr txBox="1"/>
          <p:nvPr/>
        </p:nvSpPr>
        <p:spPr>
          <a:xfrm>
            <a:off x="1498227" y="5405438"/>
            <a:ext cx="256802" cy="261610"/>
          </a:xfrm>
          <a:prstGeom prst="rect">
            <a:avLst/>
          </a:prstGeom>
          <a:noFill/>
        </p:spPr>
        <p:txBody>
          <a:bodyPr wrap="none" rtlCol="0">
            <a:spAutoFit/>
          </a:bodyPr>
          <a:lstStyle/>
          <a:p>
            <a:r>
              <a:rPr lang="en-GB" sz="1100" dirty="0"/>
              <a:t>2</a:t>
            </a:r>
          </a:p>
        </p:txBody>
      </p:sp>
    </p:spTree>
    <p:extLst>
      <p:ext uri="{BB962C8B-B14F-4D97-AF65-F5344CB8AC3E}">
        <p14:creationId xmlns:p14="http://schemas.microsoft.com/office/powerpoint/2010/main" val="219518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FF95-C0ED-425E-AAC3-DAE60F51372E}"/>
              </a:ext>
            </a:extLst>
          </p:cNvPr>
          <p:cNvSpPr>
            <a:spLocks noGrp="1"/>
          </p:cNvSpPr>
          <p:nvPr>
            <p:ph type="title"/>
          </p:nvPr>
        </p:nvSpPr>
        <p:spPr/>
        <p:txBody>
          <a:bodyPr/>
          <a:lstStyle/>
          <a:p>
            <a:r>
              <a:rPr lang="en-GB" sz="3200" b="1" dirty="0"/>
              <a:t>Interaction of </a:t>
            </a:r>
            <a:r>
              <a:rPr lang="en-GB" sz="3200" b="1" dirty="0" err="1"/>
              <a:t>TeraHertz</a:t>
            </a:r>
            <a:r>
              <a:rPr lang="en-GB" sz="3200" b="1" dirty="0"/>
              <a:t> waves with materials</a:t>
            </a:r>
          </a:p>
        </p:txBody>
      </p:sp>
      <p:sp>
        <p:nvSpPr>
          <p:cNvPr id="3" name="Content Placeholder 2">
            <a:extLst>
              <a:ext uri="{FF2B5EF4-FFF2-40B4-BE49-F238E27FC236}">
                <a16:creationId xmlns:a16="http://schemas.microsoft.com/office/drawing/2014/main" id="{628EB3C7-80EA-43E0-8473-1CCD85D5E169}"/>
              </a:ext>
            </a:extLst>
          </p:cNvPr>
          <p:cNvSpPr>
            <a:spLocks noGrp="1"/>
          </p:cNvSpPr>
          <p:nvPr>
            <p:ph idx="1"/>
          </p:nvPr>
        </p:nvSpPr>
        <p:spPr/>
        <p:txBody>
          <a:bodyPr/>
          <a:lstStyle/>
          <a:p>
            <a:pPr lvl="1"/>
            <a:endParaRPr lang="en-GB" dirty="0"/>
          </a:p>
          <a:p>
            <a:r>
              <a:rPr lang="en-GB" dirty="0"/>
              <a:t>We can then calculate the thickness of material layers and assess whether they are intimately bonded. </a:t>
            </a:r>
          </a:p>
          <a:p>
            <a:r>
              <a:rPr lang="en-GB" dirty="0"/>
              <a:t>Waveforms resemble ultrasonic A-scans.</a:t>
            </a:r>
          </a:p>
          <a:p>
            <a:pPr lvl="1"/>
            <a:r>
              <a:rPr lang="en-GB" dirty="0"/>
              <a:t>Wavelengths similar, just velocity around 50,000 x greater.</a:t>
            </a:r>
          </a:p>
          <a:p>
            <a:pPr lvl="1"/>
            <a:r>
              <a:rPr lang="en-GB" dirty="0"/>
              <a:t>Timings in </a:t>
            </a:r>
            <a:r>
              <a:rPr lang="en-GB" dirty="0" err="1"/>
              <a:t>ps</a:t>
            </a:r>
            <a:r>
              <a:rPr lang="en-GB" dirty="0"/>
              <a:t> rather than us</a:t>
            </a:r>
          </a:p>
          <a:p>
            <a:pPr lvl="1"/>
            <a:r>
              <a:rPr lang="en-GB" dirty="0"/>
              <a:t>Can use B and C-scan imaging</a:t>
            </a:r>
          </a:p>
          <a:p>
            <a:r>
              <a:rPr lang="en-GB" dirty="0"/>
              <a:t>Voids and delaminations can be detected.</a:t>
            </a:r>
          </a:p>
          <a:p>
            <a:r>
              <a:rPr lang="en-GB" dirty="0"/>
              <a:t>Can often visualise fibre/strand structure </a:t>
            </a:r>
          </a:p>
          <a:p>
            <a:r>
              <a:rPr lang="en-GB" dirty="0"/>
              <a:t>TeraHertz energy will pass though air gaps and low-density materials such as foams which inhibit easy inspection with ultrasound.</a:t>
            </a:r>
          </a:p>
        </p:txBody>
      </p:sp>
      <p:sp>
        <p:nvSpPr>
          <p:cNvPr id="4" name="Footer Placeholder 3">
            <a:extLst>
              <a:ext uri="{FF2B5EF4-FFF2-40B4-BE49-F238E27FC236}">
                <a16:creationId xmlns:a16="http://schemas.microsoft.com/office/drawing/2014/main" id="{001A3169-1470-4097-9D0E-831195574029}"/>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8FAC8F4-DBEE-49A0-9A08-B4A9898A8B1A}"/>
              </a:ext>
            </a:extLst>
          </p:cNvPr>
          <p:cNvSpPr>
            <a:spLocks noGrp="1"/>
          </p:cNvSpPr>
          <p:nvPr>
            <p:ph type="sldNum" sz="quarter" idx="12"/>
          </p:nvPr>
        </p:nvSpPr>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99146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90730"/>
          </a:xfrm>
        </p:spPr>
        <p:txBody>
          <a:bodyPr/>
          <a:lstStyle/>
          <a:p>
            <a:r>
              <a:rPr lang="en-US" sz="4000" b="1" dirty="0">
                <a:latin typeface="+mn-lt"/>
              </a:rPr>
              <a:t>Applications of </a:t>
            </a:r>
            <a:r>
              <a:rPr lang="en-US" sz="4000" b="1" dirty="0" err="1">
                <a:latin typeface="+mn-lt"/>
              </a:rPr>
              <a:t>TeraHertz</a:t>
            </a:r>
            <a:br>
              <a:rPr lang="en-US" sz="4000" b="1" dirty="0">
                <a:latin typeface="+mn-lt"/>
              </a:rPr>
            </a:br>
            <a:r>
              <a:rPr lang="en-US" sz="3200" dirty="0">
                <a:latin typeface="+mn-lt"/>
              </a:rPr>
              <a:t>Imaging Through Material</a:t>
            </a:r>
          </a:p>
        </p:txBody>
      </p:sp>
      <p:sp>
        <p:nvSpPr>
          <p:cNvPr id="3" name="Content Placeholder 2"/>
          <p:cNvSpPr>
            <a:spLocks noGrp="1"/>
          </p:cNvSpPr>
          <p:nvPr>
            <p:ph idx="1"/>
          </p:nvPr>
        </p:nvSpPr>
        <p:spPr>
          <a:xfrm>
            <a:off x="457200" y="2161904"/>
            <a:ext cx="7620000" cy="4238895"/>
          </a:xfrm>
        </p:spPr>
        <p:txBody>
          <a:bodyPr>
            <a:normAutofit lnSpcReduction="10000"/>
          </a:bodyPr>
          <a:lstStyle/>
          <a:p>
            <a:r>
              <a:rPr lang="en-US" dirty="0"/>
              <a:t>Similar to X-Ray images, TeraHertz wavelengths penetrate through most non-conductive materials and can reveal imperfections such as voids, cracks and density variations.</a:t>
            </a:r>
          </a:p>
          <a:p>
            <a:r>
              <a:rPr lang="en-US" dirty="0"/>
              <a:t>Key advantage is that TeraHertz radiation is nonionizing, completely safe. </a:t>
            </a:r>
            <a:r>
              <a:rPr lang="en-US" dirty="0">
                <a:solidFill>
                  <a:srgbClr val="FF0000"/>
                </a:solidFill>
              </a:rPr>
              <a:t>Human body emits stronger THz radiation than is normally used for NDT</a:t>
            </a:r>
          </a:p>
          <a:p>
            <a:r>
              <a:rPr lang="en-US" dirty="0"/>
              <a:t>Examples of imaging applications include:</a:t>
            </a:r>
          </a:p>
          <a:p>
            <a:pPr lvl="1"/>
            <a:r>
              <a:rPr lang="en-US" dirty="0"/>
              <a:t>Flaw detection of “sprayed-on-foam-insulation” (SOFI) for the space shuttle program.</a:t>
            </a:r>
          </a:p>
          <a:p>
            <a:pPr lvl="1"/>
            <a:r>
              <a:rPr lang="en-US" dirty="0"/>
              <a:t>Detection of “threat objects” in checked airline baggage</a:t>
            </a:r>
          </a:p>
          <a:p>
            <a:pPr lvl="1"/>
            <a:r>
              <a:rPr lang="en-US" dirty="0"/>
              <a:t>Measurement of complex Multi-layer coatings, especially where other techniques are ineffective</a:t>
            </a:r>
          </a:p>
        </p:txBody>
      </p:sp>
      <p:sp>
        <p:nvSpPr>
          <p:cNvPr id="7" name="Footer Placeholder 6">
            <a:extLst>
              <a:ext uri="{FF2B5EF4-FFF2-40B4-BE49-F238E27FC236}">
                <a16:creationId xmlns:a16="http://schemas.microsoft.com/office/drawing/2014/main" id="{5DC9A58E-39F4-457B-83EE-7EDFFC5FBF12}"/>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9" name="Slide Number Placeholder 8">
            <a:extLst>
              <a:ext uri="{FF2B5EF4-FFF2-40B4-BE49-F238E27FC236}">
                <a16:creationId xmlns:a16="http://schemas.microsoft.com/office/drawing/2014/main" id="{AE3ED996-16C3-4FFE-A4F6-32E603D94393}"/>
              </a:ext>
            </a:extLst>
          </p:cNvPr>
          <p:cNvSpPr>
            <a:spLocks noGrp="1"/>
          </p:cNvSpPr>
          <p:nvPr>
            <p:ph type="sldNum" sz="quarter" idx="12"/>
          </p:nvPr>
        </p:nvSpPr>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190016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632D-0777-46B6-805F-0600FEDE015B}"/>
              </a:ext>
            </a:extLst>
          </p:cNvPr>
          <p:cNvSpPr>
            <a:spLocks noGrp="1"/>
          </p:cNvSpPr>
          <p:nvPr>
            <p:ph type="title"/>
          </p:nvPr>
        </p:nvSpPr>
        <p:spPr/>
        <p:txBody>
          <a:bodyPr/>
          <a:lstStyle/>
          <a:p>
            <a:r>
              <a:rPr lang="en-GB" dirty="0"/>
              <a:t>A Note on Equipment</a:t>
            </a:r>
          </a:p>
        </p:txBody>
      </p:sp>
      <p:sp>
        <p:nvSpPr>
          <p:cNvPr id="5" name="Content Placeholder 4">
            <a:extLst>
              <a:ext uri="{FF2B5EF4-FFF2-40B4-BE49-F238E27FC236}">
                <a16:creationId xmlns:a16="http://schemas.microsoft.com/office/drawing/2014/main" id="{1B95D866-7456-4D8D-93B6-3058B4094ADB}"/>
              </a:ext>
            </a:extLst>
          </p:cNvPr>
          <p:cNvSpPr>
            <a:spLocks noGrp="1"/>
          </p:cNvSpPr>
          <p:nvPr>
            <p:ph idx="1"/>
          </p:nvPr>
        </p:nvSpPr>
        <p:spPr/>
        <p:txBody>
          <a:bodyPr/>
          <a:lstStyle/>
          <a:p>
            <a:r>
              <a:rPr lang="en-GB" dirty="0"/>
              <a:t>This is </a:t>
            </a:r>
            <a:r>
              <a:rPr lang="en-GB" b="1" dirty="0"/>
              <a:t>not</a:t>
            </a:r>
            <a:r>
              <a:rPr lang="en-GB" dirty="0"/>
              <a:t> intended to be a sales presentation, but it is presented in the context of the Terametrix equipment with which I am familiar.</a:t>
            </a:r>
          </a:p>
          <a:p>
            <a:r>
              <a:rPr lang="en-GB" b="1" dirty="0"/>
              <a:t>Other brands are available, and some operate differently</a:t>
            </a:r>
            <a:r>
              <a:rPr lang="en-GB" dirty="0"/>
              <a:t>.</a:t>
            </a:r>
          </a:p>
          <a:p>
            <a:r>
              <a:rPr lang="en-GB" dirty="0"/>
              <a:t>There are some operational analogies with ultrasound equipment, but these should not be over stretched!</a:t>
            </a:r>
          </a:p>
          <a:p>
            <a:r>
              <a:rPr lang="en-GB" dirty="0"/>
              <a:t>A few brief words of explanation about the equipment used are in order. </a:t>
            </a:r>
          </a:p>
        </p:txBody>
      </p:sp>
      <p:sp>
        <p:nvSpPr>
          <p:cNvPr id="3" name="Footer Placeholder 2">
            <a:extLst>
              <a:ext uri="{FF2B5EF4-FFF2-40B4-BE49-F238E27FC236}">
                <a16:creationId xmlns:a16="http://schemas.microsoft.com/office/drawing/2014/main" id="{54D9F58A-8D32-4E60-BD3D-ED3EAA374806}"/>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4" name="Slide Number Placeholder 3">
            <a:extLst>
              <a:ext uri="{FF2B5EF4-FFF2-40B4-BE49-F238E27FC236}">
                <a16:creationId xmlns:a16="http://schemas.microsoft.com/office/drawing/2014/main" id="{28917C8B-32A2-4EEA-A881-43088BEAA789}"/>
              </a:ext>
            </a:extLst>
          </p:cNvPr>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320596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90859-EB23-445B-8A84-B84494E6D24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25637" y="3429000"/>
            <a:ext cx="4279001" cy="3253150"/>
          </a:xfrm>
          <a:prstGeom prst="rect">
            <a:avLst/>
          </a:prstGeom>
        </p:spPr>
      </p:pic>
      <p:sp>
        <p:nvSpPr>
          <p:cNvPr id="2" name="Title 1">
            <a:extLst>
              <a:ext uri="{FF2B5EF4-FFF2-40B4-BE49-F238E27FC236}">
                <a16:creationId xmlns:a16="http://schemas.microsoft.com/office/drawing/2014/main" id="{6CDC94B0-09BA-4183-8C1F-98BC16581052}"/>
              </a:ext>
            </a:extLst>
          </p:cNvPr>
          <p:cNvSpPr>
            <a:spLocks noGrp="1"/>
          </p:cNvSpPr>
          <p:nvPr>
            <p:ph type="title"/>
          </p:nvPr>
        </p:nvSpPr>
        <p:spPr/>
        <p:txBody>
          <a:bodyPr/>
          <a:lstStyle/>
          <a:p>
            <a:r>
              <a:rPr lang="en-GB" sz="4000" dirty="0"/>
              <a:t>Equipment: Terahertz Control Unit </a:t>
            </a:r>
          </a:p>
        </p:txBody>
      </p:sp>
      <p:sp>
        <p:nvSpPr>
          <p:cNvPr id="3" name="Content Placeholder 2">
            <a:extLst>
              <a:ext uri="{FF2B5EF4-FFF2-40B4-BE49-F238E27FC236}">
                <a16:creationId xmlns:a16="http://schemas.microsoft.com/office/drawing/2014/main" id="{8DBD7AB7-AB63-4BC1-97F7-F5132F573BE3}"/>
              </a:ext>
            </a:extLst>
          </p:cNvPr>
          <p:cNvSpPr>
            <a:spLocks noGrp="1"/>
          </p:cNvSpPr>
          <p:nvPr>
            <p:ph idx="1"/>
          </p:nvPr>
        </p:nvSpPr>
        <p:spPr/>
        <p:txBody>
          <a:bodyPr/>
          <a:lstStyle/>
          <a:p>
            <a:r>
              <a:rPr lang="en-GB" dirty="0"/>
              <a:t>The Terametrix systems consist of a Terahertz Control Unit (TCU), which is available in various options, the key differences are:</a:t>
            </a:r>
          </a:p>
          <a:p>
            <a:pPr lvl="1"/>
            <a:r>
              <a:rPr lang="en-GB" dirty="0"/>
              <a:t>Scan range / PRF options (determined by the variable delay line):</a:t>
            </a:r>
          </a:p>
          <a:p>
            <a:pPr lvl="2"/>
            <a:r>
              <a:rPr lang="en-GB" dirty="0"/>
              <a:t>700ps or 320ps at 100Hz </a:t>
            </a:r>
          </a:p>
          <a:p>
            <a:pPr lvl="2"/>
            <a:r>
              <a:rPr lang="en-GB" dirty="0"/>
              <a:t>160ps or 80ps at 1kHz</a:t>
            </a:r>
          </a:p>
          <a:p>
            <a:pPr lvl="1"/>
            <a:r>
              <a:rPr lang="en-GB" dirty="0"/>
              <a:t>Single or Dual channel</a:t>
            </a:r>
          </a:p>
          <a:p>
            <a:endParaRPr lang="en-GB" dirty="0"/>
          </a:p>
        </p:txBody>
      </p:sp>
      <p:sp>
        <p:nvSpPr>
          <p:cNvPr id="4" name="Footer Placeholder 3">
            <a:extLst>
              <a:ext uri="{FF2B5EF4-FFF2-40B4-BE49-F238E27FC236}">
                <a16:creationId xmlns:a16="http://schemas.microsoft.com/office/drawing/2014/main" id="{D759B935-27E7-4B24-B57B-C8D1B5071EA4}"/>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CEF6423E-E289-4E51-AA03-B4E902E84420}"/>
              </a:ext>
            </a:extLst>
          </p:cNvPr>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16912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6BB4-849A-4ACB-BC8D-D886949C4605}"/>
              </a:ext>
            </a:extLst>
          </p:cNvPr>
          <p:cNvSpPr>
            <a:spLocks noGrp="1"/>
          </p:cNvSpPr>
          <p:nvPr>
            <p:ph type="title"/>
          </p:nvPr>
        </p:nvSpPr>
        <p:spPr/>
        <p:txBody>
          <a:bodyPr/>
          <a:lstStyle/>
          <a:p>
            <a:r>
              <a:rPr lang="en-GB" dirty="0"/>
              <a:t>Sensor Heads</a:t>
            </a:r>
          </a:p>
        </p:txBody>
      </p:sp>
      <p:sp>
        <p:nvSpPr>
          <p:cNvPr id="3" name="Content Placeholder 2">
            <a:extLst>
              <a:ext uri="{FF2B5EF4-FFF2-40B4-BE49-F238E27FC236}">
                <a16:creationId xmlns:a16="http://schemas.microsoft.com/office/drawing/2014/main" id="{F78134A3-D9A8-47C9-B3A2-DED22BB68E55}"/>
              </a:ext>
            </a:extLst>
          </p:cNvPr>
          <p:cNvSpPr>
            <a:spLocks noGrp="1"/>
          </p:cNvSpPr>
          <p:nvPr>
            <p:ph idx="1"/>
          </p:nvPr>
        </p:nvSpPr>
        <p:spPr>
          <a:xfrm>
            <a:off x="457200" y="1600200"/>
            <a:ext cx="7620000" cy="829301"/>
          </a:xfrm>
        </p:spPr>
        <p:txBody>
          <a:bodyPr>
            <a:normAutofit fontScale="85000" lnSpcReduction="10000"/>
          </a:bodyPr>
          <a:lstStyle/>
          <a:p>
            <a:r>
              <a:rPr lang="en-GB" dirty="0"/>
              <a:t>Connected to TCU via fibre optic &amp; electrical umbilical cables up to 30m </a:t>
            </a:r>
          </a:p>
          <a:p>
            <a:r>
              <a:rPr lang="en-GB" dirty="0"/>
              <a:t>Can be configured as single sided or through-transmission</a:t>
            </a:r>
          </a:p>
        </p:txBody>
      </p:sp>
      <p:sp>
        <p:nvSpPr>
          <p:cNvPr id="4" name="Footer Placeholder 3">
            <a:extLst>
              <a:ext uri="{FF2B5EF4-FFF2-40B4-BE49-F238E27FC236}">
                <a16:creationId xmlns:a16="http://schemas.microsoft.com/office/drawing/2014/main" id="{40639738-34AF-45C4-B031-517F7E966861}"/>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6A060CBF-2580-41F0-AA34-5EE7AB40C267}"/>
              </a:ext>
            </a:extLst>
          </p:cNvPr>
          <p:cNvSpPr>
            <a:spLocks noGrp="1"/>
          </p:cNvSpPr>
          <p:nvPr>
            <p:ph type="sldNum" sz="quarter" idx="12"/>
          </p:nvPr>
        </p:nvSpPr>
        <p:spPr/>
        <p:txBody>
          <a:bodyPr/>
          <a:lstStyle/>
          <a:p>
            <a:fld id="{6E2D2B3B-882E-40F3-A32F-6DD516915044}" type="slidenum">
              <a:rPr lang="en-US" smtClean="0"/>
              <a:pPr/>
              <a:t>19</a:t>
            </a:fld>
            <a:endParaRPr lang="en-US" dirty="0"/>
          </a:p>
        </p:txBody>
      </p:sp>
      <p:pic>
        <p:nvPicPr>
          <p:cNvPr id="7" name="Picture 6">
            <a:extLst>
              <a:ext uri="{FF2B5EF4-FFF2-40B4-BE49-F238E27FC236}">
                <a16:creationId xmlns:a16="http://schemas.microsoft.com/office/drawing/2014/main" id="{7F9F1156-082F-41FC-8D7D-C99E888C65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862" y="2612063"/>
            <a:ext cx="2407573" cy="1563710"/>
          </a:xfrm>
          <a:prstGeom prst="rect">
            <a:avLst/>
          </a:prstGeom>
        </p:spPr>
      </p:pic>
      <p:pic>
        <p:nvPicPr>
          <p:cNvPr id="9" name="Picture 8">
            <a:extLst>
              <a:ext uri="{FF2B5EF4-FFF2-40B4-BE49-F238E27FC236}">
                <a16:creationId xmlns:a16="http://schemas.microsoft.com/office/drawing/2014/main" id="{7DC2BB41-D7E4-4F88-872C-FAE63B9D4F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6778" y="2612063"/>
            <a:ext cx="2173967" cy="1396586"/>
          </a:xfrm>
          <a:prstGeom prst="rect">
            <a:avLst/>
          </a:prstGeom>
          <a:ln w="19050">
            <a:solidFill>
              <a:srgbClr val="FF0000"/>
            </a:solidFill>
          </a:ln>
        </p:spPr>
      </p:pic>
      <p:pic>
        <p:nvPicPr>
          <p:cNvPr id="11" name="Picture 10">
            <a:extLst>
              <a:ext uri="{FF2B5EF4-FFF2-40B4-BE49-F238E27FC236}">
                <a16:creationId xmlns:a16="http://schemas.microsoft.com/office/drawing/2014/main" id="{F504F28A-230C-437E-B887-B7AB7BCF63B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94392" y="2586248"/>
            <a:ext cx="2260224" cy="1396112"/>
          </a:xfrm>
          <a:prstGeom prst="rect">
            <a:avLst/>
          </a:prstGeom>
        </p:spPr>
      </p:pic>
      <p:pic>
        <p:nvPicPr>
          <p:cNvPr id="13" name="Picture 12">
            <a:extLst>
              <a:ext uri="{FF2B5EF4-FFF2-40B4-BE49-F238E27FC236}">
                <a16:creationId xmlns:a16="http://schemas.microsoft.com/office/drawing/2014/main" id="{DB4437A1-7E3F-4B9B-A020-80E19A6C271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19149" y="4400838"/>
            <a:ext cx="1696102" cy="1396112"/>
          </a:xfrm>
          <a:prstGeom prst="rect">
            <a:avLst/>
          </a:prstGeom>
          <a:ln w="19050">
            <a:solidFill>
              <a:srgbClr val="FF0000"/>
            </a:solidFill>
          </a:ln>
        </p:spPr>
      </p:pic>
      <p:sp>
        <p:nvSpPr>
          <p:cNvPr id="14" name="TextBox 13">
            <a:extLst>
              <a:ext uri="{FF2B5EF4-FFF2-40B4-BE49-F238E27FC236}">
                <a16:creationId xmlns:a16="http://schemas.microsoft.com/office/drawing/2014/main" id="{845C7AC3-0EBA-4160-8A25-252D2568DBA5}"/>
              </a:ext>
            </a:extLst>
          </p:cNvPr>
          <p:cNvSpPr txBox="1"/>
          <p:nvPr/>
        </p:nvSpPr>
        <p:spPr>
          <a:xfrm>
            <a:off x="5593191" y="4423539"/>
            <a:ext cx="2727947" cy="1938992"/>
          </a:xfrm>
          <a:prstGeom prst="rect">
            <a:avLst/>
          </a:prstGeom>
          <a:noFill/>
        </p:spPr>
        <p:txBody>
          <a:bodyPr wrap="square" rtlCol="0">
            <a:spAutoFit/>
          </a:bodyPr>
          <a:lstStyle/>
          <a:p>
            <a:pPr marL="228600" indent="-228600">
              <a:buFont typeface="+mj-lt"/>
              <a:buAutoNum type="arabicPeriod"/>
              <a:tabLst>
                <a:tab pos="114300" algn="l"/>
              </a:tabLst>
            </a:pPr>
            <a:r>
              <a:rPr lang="en-GB" sz="1200" dirty="0"/>
              <a:t>Transmitter and receiver on spectroscopy rail</a:t>
            </a:r>
          </a:p>
          <a:p>
            <a:pPr marL="228600" indent="-228600">
              <a:buFont typeface="+mj-lt"/>
              <a:buAutoNum type="arabicPeriod"/>
              <a:tabLst>
                <a:tab pos="114300" algn="l"/>
              </a:tabLst>
            </a:pPr>
            <a:r>
              <a:rPr lang="en-GB" sz="1200" dirty="0"/>
              <a:t>Transmitter and receiver on colinear adapter</a:t>
            </a:r>
          </a:p>
          <a:p>
            <a:pPr marL="228600" indent="-228600">
              <a:buFont typeface="+mj-lt"/>
              <a:buAutoNum type="arabicPeriod"/>
              <a:tabLst>
                <a:tab pos="114300" algn="l"/>
              </a:tabLst>
            </a:pPr>
            <a:r>
              <a:rPr lang="en-GB" sz="1200" dirty="0"/>
              <a:t>Transmitter/receiver in industrial housing</a:t>
            </a:r>
          </a:p>
          <a:p>
            <a:pPr marL="228600" indent="-228600">
              <a:buFont typeface="+mj-lt"/>
              <a:buAutoNum type="arabicPeriod"/>
              <a:tabLst>
                <a:tab pos="114300" algn="l"/>
              </a:tabLst>
            </a:pPr>
            <a:r>
              <a:rPr lang="en-GB" sz="1200" dirty="0"/>
              <a:t>Explosion proof TR sensor. (For paint monitoring)</a:t>
            </a:r>
          </a:p>
          <a:p>
            <a:endParaRPr lang="en-GB" sz="1200" dirty="0"/>
          </a:p>
          <a:p>
            <a:endParaRPr lang="en-GB" sz="1200" dirty="0"/>
          </a:p>
        </p:txBody>
      </p:sp>
      <p:sp>
        <p:nvSpPr>
          <p:cNvPr id="15" name="TextBox 14">
            <a:extLst>
              <a:ext uri="{FF2B5EF4-FFF2-40B4-BE49-F238E27FC236}">
                <a16:creationId xmlns:a16="http://schemas.microsoft.com/office/drawing/2014/main" id="{63402DE0-4BEB-40D9-98D5-70B9ACEBD10E}"/>
              </a:ext>
            </a:extLst>
          </p:cNvPr>
          <p:cNvSpPr txBox="1"/>
          <p:nvPr/>
        </p:nvSpPr>
        <p:spPr>
          <a:xfrm>
            <a:off x="822862" y="2591254"/>
            <a:ext cx="420490" cy="369332"/>
          </a:xfrm>
          <a:prstGeom prst="rect">
            <a:avLst/>
          </a:prstGeom>
          <a:noFill/>
        </p:spPr>
        <p:txBody>
          <a:bodyPr wrap="square" rtlCol="0">
            <a:spAutoFit/>
          </a:bodyPr>
          <a:lstStyle/>
          <a:p>
            <a:r>
              <a:rPr lang="en-GB" dirty="0"/>
              <a:t>1</a:t>
            </a:r>
          </a:p>
        </p:txBody>
      </p:sp>
      <p:sp>
        <p:nvSpPr>
          <p:cNvPr id="16" name="TextBox 15">
            <a:extLst>
              <a:ext uri="{FF2B5EF4-FFF2-40B4-BE49-F238E27FC236}">
                <a16:creationId xmlns:a16="http://schemas.microsoft.com/office/drawing/2014/main" id="{D9790ADF-5B50-4791-960E-8AFC1C84A4C5}"/>
              </a:ext>
            </a:extLst>
          </p:cNvPr>
          <p:cNvSpPr txBox="1"/>
          <p:nvPr/>
        </p:nvSpPr>
        <p:spPr>
          <a:xfrm>
            <a:off x="3513653" y="2591254"/>
            <a:ext cx="420490" cy="369332"/>
          </a:xfrm>
          <a:prstGeom prst="rect">
            <a:avLst/>
          </a:prstGeom>
          <a:noFill/>
        </p:spPr>
        <p:txBody>
          <a:bodyPr wrap="square" rtlCol="0">
            <a:spAutoFit/>
          </a:bodyPr>
          <a:lstStyle/>
          <a:p>
            <a:r>
              <a:rPr lang="en-GB" dirty="0"/>
              <a:t>2</a:t>
            </a:r>
          </a:p>
        </p:txBody>
      </p:sp>
      <p:sp>
        <p:nvSpPr>
          <p:cNvPr id="17" name="TextBox 16">
            <a:extLst>
              <a:ext uri="{FF2B5EF4-FFF2-40B4-BE49-F238E27FC236}">
                <a16:creationId xmlns:a16="http://schemas.microsoft.com/office/drawing/2014/main" id="{10252829-5250-42EA-8ACE-6CD452D8567E}"/>
              </a:ext>
            </a:extLst>
          </p:cNvPr>
          <p:cNvSpPr txBox="1"/>
          <p:nvPr/>
        </p:nvSpPr>
        <p:spPr>
          <a:xfrm>
            <a:off x="5903085" y="2612063"/>
            <a:ext cx="420490" cy="369332"/>
          </a:xfrm>
          <a:prstGeom prst="rect">
            <a:avLst/>
          </a:prstGeom>
          <a:noFill/>
        </p:spPr>
        <p:txBody>
          <a:bodyPr wrap="square" rtlCol="0">
            <a:spAutoFit/>
          </a:bodyPr>
          <a:lstStyle/>
          <a:p>
            <a:r>
              <a:rPr lang="en-GB" dirty="0"/>
              <a:t>3</a:t>
            </a:r>
          </a:p>
        </p:txBody>
      </p:sp>
      <p:sp>
        <p:nvSpPr>
          <p:cNvPr id="18" name="TextBox 17">
            <a:extLst>
              <a:ext uri="{FF2B5EF4-FFF2-40B4-BE49-F238E27FC236}">
                <a16:creationId xmlns:a16="http://schemas.microsoft.com/office/drawing/2014/main" id="{4DC5FD42-F49C-4325-8618-52FFB32D1675}"/>
              </a:ext>
            </a:extLst>
          </p:cNvPr>
          <p:cNvSpPr txBox="1"/>
          <p:nvPr/>
        </p:nvSpPr>
        <p:spPr>
          <a:xfrm>
            <a:off x="3319746" y="5478787"/>
            <a:ext cx="420490" cy="369332"/>
          </a:xfrm>
          <a:prstGeom prst="rect">
            <a:avLst/>
          </a:prstGeom>
          <a:noFill/>
        </p:spPr>
        <p:txBody>
          <a:bodyPr wrap="square" rtlCol="0">
            <a:spAutoFit/>
          </a:bodyPr>
          <a:lstStyle/>
          <a:p>
            <a:r>
              <a:rPr lang="en-GB" dirty="0"/>
              <a:t>4</a:t>
            </a:r>
          </a:p>
        </p:txBody>
      </p:sp>
      <p:pic>
        <p:nvPicPr>
          <p:cNvPr id="19" name="Picture 18">
            <a:extLst>
              <a:ext uri="{FF2B5EF4-FFF2-40B4-BE49-F238E27FC236}">
                <a16:creationId xmlns:a16="http://schemas.microsoft.com/office/drawing/2014/main" id="{AF49F54D-E08F-486B-8EBD-86E58B53104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34057" y="4434800"/>
            <a:ext cx="2585689" cy="1413319"/>
          </a:xfrm>
          <a:prstGeom prst="rect">
            <a:avLst/>
          </a:prstGeom>
        </p:spPr>
      </p:pic>
    </p:spTree>
    <p:extLst>
      <p:ext uri="{BB962C8B-B14F-4D97-AF65-F5344CB8AC3E}">
        <p14:creationId xmlns:p14="http://schemas.microsoft.com/office/powerpoint/2010/main" val="83164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3127-775D-4AE0-B0DA-B79449FEE7D3}"/>
              </a:ext>
            </a:extLst>
          </p:cNvPr>
          <p:cNvSpPr>
            <a:spLocks noGrp="1"/>
          </p:cNvSpPr>
          <p:nvPr>
            <p:ph type="title"/>
          </p:nvPr>
        </p:nvSpPr>
        <p:spPr/>
        <p:txBody>
          <a:bodyPr/>
          <a:lstStyle/>
          <a:p>
            <a:r>
              <a:rPr lang="en-GB" dirty="0"/>
              <a:t>In this talk:</a:t>
            </a:r>
          </a:p>
        </p:txBody>
      </p:sp>
      <p:sp>
        <p:nvSpPr>
          <p:cNvPr id="3" name="Content Placeholder 2">
            <a:extLst>
              <a:ext uri="{FF2B5EF4-FFF2-40B4-BE49-F238E27FC236}">
                <a16:creationId xmlns:a16="http://schemas.microsoft.com/office/drawing/2014/main" id="{CA1E611B-6C2D-402A-967A-AD47D4094167}"/>
              </a:ext>
            </a:extLst>
          </p:cNvPr>
          <p:cNvSpPr>
            <a:spLocks noGrp="1"/>
          </p:cNvSpPr>
          <p:nvPr>
            <p:ph idx="1"/>
          </p:nvPr>
        </p:nvSpPr>
        <p:spPr/>
        <p:txBody>
          <a:bodyPr/>
          <a:lstStyle/>
          <a:p>
            <a:r>
              <a:rPr lang="en-GB" dirty="0"/>
              <a:t>An overview of Terahertz technology and Equipment</a:t>
            </a:r>
          </a:p>
          <a:p>
            <a:r>
              <a:rPr lang="en-GB" dirty="0"/>
              <a:t>General Applications of Terahertz NDE for Composites</a:t>
            </a:r>
          </a:p>
          <a:p>
            <a:r>
              <a:rPr lang="en-GB" dirty="0"/>
              <a:t>Case Study, coatings on Carbon fibre. </a:t>
            </a:r>
          </a:p>
          <a:p>
            <a:endParaRPr lang="en-GB" dirty="0"/>
          </a:p>
        </p:txBody>
      </p:sp>
      <p:sp>
        <p:nvSpPr>
          <p:cNvPr id="4" name="Footer Placeholder 3">
            <a:extLst>
              <a:ext uri="{FF2B5EF4-FFF2-40B4-BE49-F238E27FC236}">
                <a16:creationId xmlns:a16="http://schemas.microsoft.com/office/drawing/2014/main" id="{946CA3B0-2271-4268-8D76-F46890161E13}"/>
              </a:ext>
            </a:extLst>
          </p:cNvPr>
          <p:cNvSpPr>
            <a:spLocks noGrp="1"/>
          </p:cNvSpPr>
          <p:nvPr>
            <p:ph type="ftr" sz="quarter" idx="11"/>
          </p:nvPr>
        </p:nvSpPr>
        <p:spPr>
          <a:xfrm rot="16200000">
            <a:off x="7167532" y="3629382"/>
            <a:ext cx="3206037" cy="365760"/>
          </a:xfrm>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6AC2F2BF-38BA-4949-99C6-D343102DF3CA}"/>
              </a:ext>
            </a:extLst>
          </p:cNvPr>
          <p:cNvSpPr>
            <a:spLocks noGrp="1"/>
          </p:cNvSpPr>
          <p:nvPr>
            <p:ph type="sldNum" sz="quarter" idx="12"/>
          </p:nvPr>
        </p:nvSpPr>
        <p:spPr/>
        <p:txBody>
          <a:bodyPr/>
          <a:lstStyle/>
          <a:p>
            <a:fld id="{6E2D2B3B-882E-40F3-A32F-6DD516915044}" type="slidenum">
              <a:rPr lang="en-US" smtClean="0"/>
              <a:pPr/>
              <a:t>2</a:t>
            </a:fld>
            <a:endParaRPr lang="en-US" dirty="0"/>
          </a:p>
        </p:txBody>
      </p:sp>
    </p:spTree>
    <p:extLst>
      <p:ext uri="{BB962C8B-B14F-4D97-AF65-F5344CB8AC3E}">
        <p14:creationId xmlns:p14="http://schemas.microsoft.com/office/powerpoint/2010/main" val="150140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A2F0-464C-4183-B60C-F4DB80D7EBE6}"/>
              </a:ext>
            </a:extLst>
          </p:cNvPr>
          <p:cNvSpPr>
            <a:spLocks noGrp="1"/>
          </p:cNvSpPr>
          <p:nvPr>
            <p:ph type="title"/>
          </p:nvPr>
        </p:nvSpPr>
        <p:spPr>
          <a:xfrm>
            <a:off x="457200" y="274638"/>
            <a:ext cx="7620000" cy="1143000"/>
          </a:xfrm>
        </p:spPr>
        <p:txBody>
          <a:bodyPr anchor="ctr">
            <a:normAutofit fontScale="90000"/>
          </a:bodyPr>
          <a:lstStyle/>
          <a:p>
            <a:r>
              <a:rPr lang="en-GB" sz="4000" dirty="0"/>
              <a:t>Handheld sensors - </a:t>
            </a:r>
            <a:r>
              <a:rPr lang="en-US" sz="4000" dirty="0"/>
              <a:t>Single point Gauge</a:t>
            </a:r>
            <a:endParaRPr lang="en-GB" dirty="0"/>
          </a:p>
        </p:txBody>
      </p:sp>
      <p:sp>
        <p:nvSpPr>
          <p:cNvPr id="12" name="Content Placeholder 2">
            <a:extLst>
              <a:ext uri="{FF2B5EF4-FFF2-40B4-BE49-F238E27FC236}">
                <a16:creationId xmlns:a16="http://schemas.microsoft.com/office/drawing/2014/main" id="{EC468551-CEFF-44A8-B37F-B40A1A329FFD}"/>
              </a:ext>
            </a:extLst>
          </p:cNvPr>
          <p:cNvSpPr>
            <a:spLocks noGrp="1"/>
          </p:cNvSpPr>
          <p:nvPr>
            <p:ph sz="half" idx="1"/>
          </p:nvPr>
        </p:nvSpPr>
        <p:spPr>
          <a:xfrm>
            <a:off x="457200" y="1536192"/>
            <a:ext cx="3962400" cy="1892808"/>
          </a:xfrm>
        </p:spPr>
        <p:txBody>
          <a:bodyPr>
            <a:normAutofit/>
          </a:bodyPr>
          <a:lstStyle/>
          <a:p>
            <a:r>
              <a:rPr lang="en-US" sz="2400" dirty="0"/>
              <a:t>Transmit receive sensor.</a:t>
            </a:r>
          </a:p>
          <a:p>
            <a:r>
              <a:rPr lang="en-US" sz="2400" dirty="0"/>
              <a:t>Pistol grip with trigger</a:t>
            </a:r>
          </a:p>
          <a:p>
            <a:r>
              <a:rPr lang="en-US" sz="2400" dirty="0"/>
              <a:t>Display, showing multiple values (normally layers) </a:t>
            </a:r>
          </a:p>
        </p:txBody>
      </p:sp>
      <p:pic>
        <p:nvPicPr>
          <p:cNvPr id="7" name="Content Placeholder 6">
            <a:extLst>
              <a:ext uri="{FF2B5EF4-FFF2-40B4-BE49-F238E27FC236}">
                <a16:creationId xmlns:a16="http://schemas.microsoft.com/office/drawing/2014/main" id="{5207AF38-60F3-41D1-8B6E-D3886158D14F}"/>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1" t="-419" r="-1" b="-1054"/>
          <a:stretch/>
        </p:blipFill>
        <p:spPr>
          <a:xfrm>
            <a:off x="4419600" y="1417638"/>
            <a:ext cx="3657600" cy="4758217"/>
          </a:xfrm>
          <a:noFill/>
        </p:spPr>
      </p:pic>
      <p:sp>
        <p:nvSpPr>
          <p:cNvPr id="4" name="Footer Placeholder 3">
            <a:extLst>
              <a:ext uri="{FF2B5EF4-FFF2-40B4-BE49-F238E27FC236}">
                <a16:creationId xmlns:a16="http://schemas.microsoft.com/office/drawing/2014/main" id="{FDF4B357-FAC7-4528-A402-04C1CC8A325B}"/>
              </a:ext>
            </a:extLst>
          </p:cNvPr>
          <p:cNvSpPr>
            <a:spLocks noGrp="1"/>
          </p:cNvSpPr>
          <p:nvPr>
            <p:ph type="ftr" sz="quarter" idx="11"/>
          </p:nvPr>
        </p:nvSpPr>
        <p:spPr>
          <a:xfrm rot="16200000">
            <a:off x="7586910" y="4048760"/>
            <a:ext cx="2367281" cy="365760"/>
          </a:xfrm>
        </p:spPr>
        <p:txBody>
          <a:bodyPr>
            <a:normAutofit/>
          </a:bodyPr>
          <a:lstStyle/>
          <a:p>
            <a:pPr>
              <a:lnSpc>
                <a:spcPct val="90000"/>
              </a:lnSpc>
              <a:spcAft>
                <a:spcPts val="600"/>
              </a:spcAft>
            </a:pPr>
            <a:r>
              <a:rPr lang="en-GB" sz="900"/>
              <a:t>Terahertz technology for coating measurement on composite materials</a:t>
            </a:r>
            <a:endParaRPr lang="en-US" sz="900"/>
          </a:p>
        </p:txBody>
      </p:sp>
      <p:sp>
        <p:nvSpPr>
          <p:cNvPr id="5" name="Slide Number Placeholder 4">
            <a:extLst>
              <a:ext uri="{FF2B5EF4-FFF2-40B4-BE49-F238E27FC236}">
                <a16:creationId xmlns:a16="http://schemas.microsoft.com/office/drawing/2014/main" id="{6EEF817B-A3C1-452D-A73F-7B6674B4E39B}"/>
              </a:ext>
            </a:extLst>
          </p:cNvPr>
          <p:cNvSpPr>
            <a:spLocks noGrp="1"/>
          </p:cNvSpPr>
          <p:nvPr>
            <p:ph type="sldNum" sz="quarter" idx="12"/>
          </p:nvPr>
        </p:nvSpPr>
        <p:spPr>
          <a:xfrm>
            <a:off x="8634637" y="5820674"/>
            <a:ext cx="293035" cy="187864"/>
          </a:xfrm>
        </p:spPr>
        <p:txBody>
          <a:bodyPr anchor="ctr">
            <a:normAutofit/>
          </a:bodyPr>
          <a:lstStyle/>
          <a:p>
            <a:pPr>
              <a:lnSpc>
                <a:spcPct val="90000"/>
              </a:lnSpc>
              <a:spcAft>
                <a:spcPts val="600"/>
              </a:spcAft>
            </a:pPr>
            <a:fld id="{6E2D2B3B-882E-40F3-A32F-6DD516915044}" type="slidenum">
              <a:rPr lang="en-US" sz="1200" smtClean="0"/>
              <a:pPr>
                <a:lnSpc>
                  <a:spcPct val="90000"/>
                </a:lnSpc>
                <a:spcAft>
                  <a:spcPts val="600"/>
                </a:spcAft>
              </a:pPr>
              <a:t>20</a:t>
            </a:fld>
            <a:endParaRPr lang="en-US" sz="1200"/>
          </a:p>
        </p:txBody>
      </p:sp>
      <p:pic>
        <p:nvPicPr>
          <p:cNvPr id="11" name="SPG with Standard.jpg" descr="SPG with Standard.png">
            <a:extLst>
              <a:ext uri="{FF2B5EF4-FFF2-40B4-BE49-F238E27FC236}">
                <a16:creationId xmlns:a16="http://schemas.microsoft.com/office/drawing/2014/main" id="{F181E211-071C-4A17-8823-B8D49053FAF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834" y="3748819"/>
            <a:ext cx="3166105" cy="2071855"/>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04356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A2F0-464C-4183-B60C-F4DB80D7EBE6}"/>
              </a:ext>
            </a:extLst>
          </p:cNvPr>
          <p:cNvSpPr>
            <a:spLocks noGrp="1"/>
          </p:cNvSpPr>
          <p:nvPr>
            <p:ph type="title"/>
          </p:nvPr>
        </p:nvSpPr>
        <p:spPr>
          <a:xfrm>
            <a:off x="457200" y="274638"/>
            <a:ext cx="7620000" cy="1143000"/>
          </a:xfrm>
        </p:spPr>
        <p:txBody>
          <a:bodyPr anchor="ctr">
            <a:normAutofit fontScale="90000"/>
          </a:bodyPr>
          <a:lstStyle/>
          <a:p>
            <a:r>
              <a:rPr lang="en-GB" sz="4000" dirty="0"/>
              <a:t>Handheld sensors - </a:t>
            </a:r>
            <a:r>
              <a:rPr lang="en-US" sz="4000" dirty="0"/>
              <a:t>Single point Gauge</a:t>
            </a:r>
            <a:endParaRPr lang="en-GB" dirty="0"/>
          </a:p>
        </p:txBody>
      </p:sp>
      <p:sp>
        <p:nvSpPr>
          <p:cNvPr id="4" name="Footer Placeholder 3">
            <a:extLst>
              <a:ext uri="{FF2B5EF4-FFF2-40B4-BE49-F238E27FC236}">
                <a16:creationId xmlns:a16="http://schemas.microsoft.com/office/drawing/2014/main" id="{FDF4B357-FAC7-4528-A402-04C1CC8A325B}"/>
              </a:ext>
            </a:extLst>
          </p:cNvPr>
          <p:cNvSpPr>
            <a:spLocks noGrp="1"/>
          </p:cNvSpPr>
          <p:nvPr>
            <p:ph type="ftr" sz="quarter" idx="11"/>
          </p:nvPr>
        </p:nvSpPr>
        <p:spPr>
          <a:xfrm rot="16200000">
            <a:off x="7586910" y="4048760"/>
            <a:ext cx="2367281" cy="365760"/>
          </a:xfrm>
        </p:spPr>
        <p:txBody>
          <a:bodyPr>
            <a:normAutofit/>
          </a:bodyPr>
          <a:lstStyle/>
          <a:p>
            <a:pPr>
              <a:lnSpc>
                <a:spcPct val="90000"/>
              </a:lnSpc>
              <a:spcAft>
                <a:spcPts val="600"/>
              </a:spcAft>
            </a:pPr>
            <a:r>
              <a:rPr lang="en-GB" sz="900"/>
              <a:t>Terahertz technology for coating measurement on composite materials</a:t>
            </a:r>
            <a:endParaRPr lang="en-US" sz="900"/>
          </a:p>
        </p:txBody>
      </p:sp>
      <p:sp>
        <p:nvSpPr>
          <p:cNvPr id="5" name="Slide Number Placeholder 4">
            <a:extLst>
              <a:ext uri="{FF2B5EF4-FFF2-40B4-BE49-F238E27FC236}">
                <a16:creationId xmlns:a16="http://schemas.microsoft.com/office/drawing/2014/main" id="{6EEF817B-A3C1-452D-A73F-7B6674B4E39B}"/>
              </a:ext>
            </a:extLst>
          </p:cNvPr>
          <p:cNvSpPr>
            <a:spLocks noGrp="1"/>
          </p:cNvSpPr>
          <p:nvPr>
            <p:ph type="sldNum" sz="quarter" idx="12"/>
          </p:nvPr>
        </p:nvSpPr>
        <p:spPr>
          <a:xfrm>
            <a:off x="8634637" y="5820674"/>
            <a:ext cx="293035" cy="187864"/>
          </a:xfrm>
        </p:spPr>
        <p:txBody>
          <a:bodyPr anchor="ctr">
            <a:normAutofit/>
          </a:bodyPr>
          <a:lstStyle/>
          <a:p>
            <a:pPr>
              <a:lnSpc>
                <a:spcPct val="90000"/>
              </a:lnSpc>
              <a:spcAft>
                <a:spcPts val="600"/>
              </a:spcAft>
            </a:pPr>
            <a:fld id="{6E2D2B3B-882E-40F3-A32F-6DD516915044}" type="slidenum">
              <a:rPr lang="en-US" sz="1200" smtClean="0"/>
              <a:pPr>
                <a:lnSpc>
                  <a:spcPct val="90000"/>
                </a:lnSpc>
                <a:spcAft>
                  <a:spcPts val="600"/>
                </a:spcAft>
              </a:pPr>
              <a:t>21</a:t>
            </a:fld>
            <a:endParaRPr lang="en-US" sz="1200"/>
          </a:p>
        </p:txBody>
      </p:sp>
      <p:sp>
        <p:nvSpPr>
          <p:cNvPr id="6" name="Content Placeholder 5">
            <a:extLst>
              <a:ext uri="{FF2B5EF4-FFF2-40B4-BE49-F238E27FC236}">
                <a16:creationId xmlns:a16="http://schemas.microsoft.com/office/drawing/2014/main" id="{B6295420-B53F-4D61-AA81-2CF6B51E30F8}"/>
              </a:ext>
            </a:extLst>
          </p:cNvPr>
          <p:cNvSpPr>
            <a:spLocks noGrp="1"/>
          </p:cNvSpPr>
          <p:nvPr>
            <p:ph sz="half" idx="1"/>
          </p:nvPr>
        </p:nvSpPr>
        <p:spPr>
          <a:xfrm>
            <a:off x="609600" y="1324318"/>
            <a:ext cx="6604000" cy="834682"/>
          </a:xfrm>
        </p:spPr>
        <p:txBody>
          <a:bodyPr/>
          <a:lstStyle/>
          <a:p>
            <a:r>
              <a:rPr lang="en-GB" dirty="0"/>
              <a:t>Cross section showing sensors and lens. </a:t>
            </a:r>
          </a:p>
        </p:txBody>
      </p:sp>
      <p:pic>
        <p:nvPicPr>
          <p:cNvPr id="13" name="Picture 12">
            <a:extLst>
              <a:ext uri="{FF2B5EF4-FFF2-40B4-BE49-F238E27FC236}">
                <a16:creationId xmlns:a16="http://schemas.microsoft.com/office/drawing/2014/main" id="{64BF174A-99E9-4F75-A736-FCF2C98ED8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103" y="2366543"/>
            <a:ext cx="6516994" cy="3535363"/>
          </a:xfrm>
          <a:prstGeom prst="rect">
            <a:avLst/>
          </a:prstGeom>
          <a:ln>
            <a:noFill/>
          </a:ln>
        </p:spPr>
      </p:pic>
      <p:cxnSp>
        <p:nvCxnSpPr>
          <p:cNvPr id="17" name="Straight Arrow Connector 16">
            <a:extLst>
              <a:ext uri="{FF2B5EF4-FFF2-40B4-BE49-F238E27FC236}">
                <a16:creationId xmlns:a16="http://schemas.microsoft.com/office/drawing/2014/main" id="{39C13EEF-60AE-40D0-ACE0-57ABDC05985D}"/>
              </a:ext>
            </a:extLst>
          </p:cNvPr>
          <p:cNvCxnSpPr>
            <a:cxnSpLocks/>
          </p:cNvCxnSpPr>
          <p:nvPr/>
        </p:nvCxnSpPr>
        <p:spPr>
          <a:xfrm flipH="1">
            <a:off x="3150342" y="3429000"/>
            <a:ext cx="413816" cy="0"/>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B7D29E75-8E90-49B9-9DC7-DC44DB18C54F}"/>
              </a:ext>
            </a:extLst>
          </p:cNvPr>
          <p:cNvCxnSpPr>
            <a:cxnSpLocks/>
          </p:cNvCxnSpPr>
          <p:nvPr/>
        </p:nvCxnSpPr>
        <p:spPr>
          <a:xfrm>
            <a:off x="3150342" y="3429000"/>
            <a:ext cx="0" cy="812096"/>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0CA522FD-4B4D-489D-BFEF-C646828AD661}"/>
              </a:ext>
            </a:extLst>
          </p:cNvPr>
          <p:cNvCxnSpPr>
            <a:cxnSpLocks/>
          </p:cNvCxnSpPr>
          <p:nvPr/>
        </p:nvCxnSpPr>
        <p:spPr>
          <a:xfrm flipH="1">
            <a:off x="532843" y="4241096"/>
            <a:ext cx="2617499" cy="0"/>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B26B845F-429E-4E3C-B8F9-79C1C4506074}"/>
              </a:ext>
            </a:extLst>
          </p:cNvPr>
          <p:cNvCxnSpPr>
            <a:cxnSpLocks/>
          </p:cNvCxnSpPr>
          <p:nvPr/>
        </p:nvCxnSpPr>
        <p:spPr>
          <a:xfrm>
            <a:off x="532843" y="4305022"/>
            <a:ext cx="3785528" cy="0"/>
          </a:xfrm>
          <a:prstGeom prst="straightConnector1">
            <a:avLst/>
          </a:prstGeom>
          <a:ln w="38100">
            <a:solidFill>
              <a:srgbClr val="4AD3D6"/>
            </a:solidFill>
            <a:tailEnd type="triangle"/>
          </a:ln>
        </p:spPr>
        <p:style>
          <a:lnRef idx="2">
            <a:schemeClr val="accent2"/>
          </a:lnRef>
          <a:fillRef idx="0">
            <a:schemeClr val="accent2"/>
          </a:fillRef>
          <a:effectRef idx="1">
            <a:schemeClr val="accent2"/>
          </a:effectRef>
          <a:fontRef idx="minor">
            <a:schemeClr val="tx1"/>
          </a:fontRef>
        </p:style>
      </p:cxnSp>
      <p:sp>
        <p:nvSpPr>
          <p:cNvPr id="29" name="Callout: Bent Line with No Border 28">
            <a:extLst>
              <a:ext uri="{FF2B5EF4-FFF2-40B4-BE49-F238E27FC236}">
                <a16:creationId xmlns:a16="http://schemas.microsoft.com/office/drawing/2014/main" id="{A4857C53-52DC-49D8-9665-73360C619D9D}"/>
              </a:ext>
            </a:extLst>
          </p:cNvPr>
          <p:cNvSpPr/>
          <p:nvPr/>
        </p:nvSpPr>
        <p:spPr>
          <a:xfrm>
            <a:off x="3925590" y="5940095"/>
            <a:ext cx="1620880" cy="338707"/>
          </a:xfrm>
          <a:prstGeom prst="callout2">
            <a:avLst>
              <a:gd name="adj1" fmla="val 18750"/>
              <a:gd name="adj2" fmla="val -8333"/>
              <a:gd name="adj3" fmla="val 14809"/>
              <a:gd name="adj4" fmla="val -17079"/>
              <a:gd name="adj5" fmla="val -443201"/>
              <a:gd name="adj6" fmla="val -53334"/>
            </a:avLst>
          </a:prstGeom>
          <a:noFill/>
          <a:ln>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Beam Splitter</a:t>
            </a:r>
          </a:p>
        </p:txBody>
      </p:sp>
      <p:sp>
        <p:nvSpPr>
          <p:cNvPr id="30" name="Callout: Bent Line with No Border 29">
            <a:extLst>
              <a:ext uri="{FF2B5EF4-FFF2-40B4-BE49-F238E27FC236}">
                <a16:creationId xmlns:a16="http://schemas.microsoft.com/office/drawing/2014/main" id="{A8D4E221-10F5-473E-9529-8555E62635EA}"/>
              </a:ext>
            </a:extLst>
          </p:cNvPr>
          <p:cNvSpPr/>
          <p:nvPr/>
        </p:nvSpPr>
        <p:spPr>
          <a:xfrm>
            <a:off x="2477234" y="6010221"/>
            <a:ext cx="733178" cy="338707"/>
          </a:xfrm>
          <a:prstGeom prst="callout2">
            <a:avLst>
              <a:gd name="adj1" fmla="val 52250"/>
              <a:gd name="adj2" fmla="val -98"/>
              <a:gd name="adj3" fmla="val 10868"/>
              <a:gd name="adj4" fmla="val -25447"/>
              <a:gd name="adj5" fmla="val -409701"/>
              <a:gd name="adj6" fmla="val -27783"/>
            </a:avLst>
          </a:prstGeom>
          <a:noFill/>
          <a:ln>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Lens</a:t>
            </a:r>
          </a:p>
        </p:txBody>
      </p:sp>
    </p:spTree>
    <p:extLst>
      <p:ext uri="{BB962C8B-B14F-4D97-AF65-F5344CB8AC3E}">
        <p14:creationId xmlns:p14="http://schemas.microsoft.com/office/powerpoint/2010/main" val="237464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9A78-6F2D-47DB-A633-73B3A2938BE0}"/>
              </a:ext>
            </a:extLst>
          </p:cNvPr>
          <p:cNvSpPr>
            <a:spLocks noGrp="1"/>
          </p:cNvSpPr>
          <p:nvPr>
            <p:ph type="title"/>
          </p:nvPr>
        </p:nvSpPr>
        <p:spPr/>
        <p:txBody>
          <a:bodyPr/>
          <a:lstStyle/>
          <a:p>
            <a:r>
              <a:rPr lang="en-GB" sz="4000" dirty="0"/>
              <a:t>Handheld sensors – Line Scan gauge</a:t>
            </a:r>
          </a:p>
        </p:txBody>
      </p:sp>
      <p:sp>
        <p:nvSpPr>
          <p:cNvPr id="3" name="Content Placeholder 2">
            <a:extLst>
              <a:ext uri="{FF2B5EF4-FFF2-40B4-BE49-F238E27FC236}">
                <a16:creationId xmlns:a16="http://schemas.microsoft.com/office/drawing/2014/main" id="{225969C8-3445-418A-9EF6-DEF476E42373}"/>
              </a:ext>
            </a:extLst>
          </p:cNvPr>
          <p:cNvSpPr>
            <a:spLocks noGrp="1"/>
          </p:cNvSpPr>
          <p:nvPr>
            <p:ph sz="half" idx="1"/>
          </p:nvPr>
        </p:nvSpPr>
        <p:spPr/>
        <p:txBody>
          <a:bodyPr/>
          <a:lstStyle/>
          <a:p>
            <a:r>
              <a:rPr lang="en-GB" dirty="0"/>
              <a:t>Opto-mechanical scanning system</a:t>
            </a:r>
          </a:p>
          <a:p>
            <a:r>
              <a:rPr lang="en-GB" dirty="0"/>
              <a:t>8 scans per second maximum</a:t>
            </a:r>
          </a:p>
          <a:p>
            <a:r>
              <a:rPr lang="en-GB" dirty="0"/>
              <a:t>B-scan imaging</a:t>
            </a:r>
          </a:p>
          <a:p>
            <a:r>
              <a:rPr lang="en-GB" dirty="0"/>
              <a:t>Colour display and laser positioning guide. </a:t>
            </a:r>
          </a:p>
          <a:p>
            <a:endParaRPr lang="en-GB" dirty="0"/>
          </a:p>
        </p:txBody>
      </p:sp>
      <p:sp>
        <p:nvSpPr>
          <p:cNvPr id="5" name="Footer Placeholder 4">
            <a:extLst>
              <a:ext uri="{FF2B5EF4-FFF2-40B4-BE49-F238E27FC236}">
                <a16:creationId xmlns:a16="http://schemas.microsoft.com/office/drawing/2014/main" id="{015F7D4F-525F-42F3-80D6-80244776466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6" name="Slide Number Placeholder 5">
            <a:extLst>
              <a:ext uri="{FF2B5EF4-FFF2-40B4-BE49-F238E27FC236}">
                <a16:creationId xmlns:a16="http://schemas.microsoft.com/office/drawing/2014/main" id="{D4FF9D7B-09B0-48C6-8578-E315DCF3119B}"/>
              </a:ext>
            </a:extLst>
          </p:cNvPr>
          <p:cNvSpPr>
            <a:spLocks noGrp="1"/>
          </p:cNvSpPr>
          <p:nvPr>
            <p:ph type="sldNum" sz="quarter" idx="12"/>
          </p:nvPr>
        </p:nvSpPr>
        <p:spPr/>
        <p:txBody>
          <a:bodyPr/>
          <a:lstStyle/>
          <a:p>
            <a:fld id="{6E2D2B3B-882E-40F3-A32F-6DD516915044}" type="slidenum">
              <a:rPr lang="en-US" smtClean="0"/>
              <a:pPr/>
              <a:t>22</a:t>
            </a:fld>
            <a:endParaRPr lang="en-US" dirty="0"/>
          </a:p>
        </p:txBody>
      </p:sp>
      <p:sp>
        <p:nvSpPr>
          <p:cNvPr id="9" name="Content Placeholder 8">
            <a:extLst>
              <a:ext uri="{FF2B5EF4-FFF2-40B4-BE49-F238E27FC236}">
                <a16:creationId xmlns:a16="http://schemas.microsoft.com/office/drawing/2014/main" id="{630CA752-F3A4-44B8-B940-98163DAFED91}"/>
              </a:ext>
            </a:extLst>
          </p:cNvPr>
          <p:cNvSpPr>
            <a:spLocks noGrp="1"/>
          </p:cNvSpPr>
          <p:nvPr>
            <p:ph sz="half" idx="2"/>
          </p:nvPr>
        </p:nvSpPr>
        <p:spPr/>
        <p:txBody>
          <a:bodyPr/>
          <a:lstStyle/>
          <a:p>
            <a:endParaRPr lang="en-GB" dirty="0"/>
          </a:p>
        </p:txBody>
      </p:sp>
      <p:sp>
        <p:nvSpPr>
          <p:cNvPr id="10" name="object 11">
            <a:extLst>
              <a:ext uri="{FF2B5EF4-FFF2-40B4-BE49-F238E27FC236}">
                <a16:creationId xmlns:a16="http://schemas.microsoft.com/office/drawing/2014/main" id="{D57A92FF-69EB-4E51-9A7C-CCFBA4A1DCAE}"/>
              </a:ext>
            </a:extLst>
          </p:cNvPr>
          <p:cNvSpPr/>
          <p:nvPr/>
        </p:nvSpPr>
        <p:spPr>
          <a:xfrm>
            <a:off x="4419600" y="1536191"/>
            <a:ext cx="3743701" cy="2428433"/>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pic>
        <p:nvPicPr>
          <p:cNvPr id="12" name="Picture 11">
            <a:extLst>
              <a:ext uri="{FF2B5EF4-FFF2-40B4-BE49-F238E27FC236}">
                <a16:creationId xmlns:a16="http://schemas.microsoft.com/office/drawing/2014/main" id="{409450F2-AD4C-4C94-BC93-C4B203357A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9201" y="4160696"/>
            <a:ext cx="2549301" cy="2093197"/>
          </a:xfrm>
          <a:prstGeom prst="rect">
            <a:avLst/>
          </a:prstGeom>
        </p:spPr>
      </p:pic>
    </p:spTree>
    <p:extLst>
      <p:ext uri="{BB962C8B-B14F-4D97-AF65-F5344CB8AC3E}">
        <p14:creationId xmlns:p14="http://schemas.microsoft.com/office/powerpoint/2010/main" val="80805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095F-A31B-4A29-8F02-11F815F4FDAE}"/>
              </a:ext>
            </a:extLst>
          </p:cNvPr>
          <p:cNvSpPr>
            <a:spLocks noGrp="1"/>
          </p:cNvSpPr>
          <p:nvPr>
            <p:ph type="title"/>
          </p:nvPr>
        </p:nvSpPr>
        <p:spPr/>
        <p:txBody>
          <a:bodyPr/>
          <a:lstStyle/>
          <a:p>
            <a:r>
              <a:rPr lang="en-GB" dirty="0"/>
              <a:t>Scanners – T-image system</a:t>
            </a:r>
          </a:p>
        </p:txBody>
      </p:sp>
      <p:sp>
        <p:nvSpPr>
          <p:cNvPr id="3" name="Content Placeholder 2">
            <a:extLst>
              <a:ext uri="{FF2B5EF4-FFF2-40B4-BE49-F238E27FC236}">
                <a16:creationId xmlns:a16="http://schemas.microsoft.com/office/drawing/2014/main" id="{3F0B67EB-6097-4FC9-9A9D-12F8905C8B58}"/>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606B4FD3-6A9B-4FF6-B697-061FB2E50C0F}"/>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4D1E249E-C9B3-47B4-88AB-FD45D0DC479E}"/>
              </a:ext>
            </a:extLst>
          </p:cNvPr>
          <p:cNvSpPr>
            <a:spLocks noGrp="1"/>
          </p:cNvSpPr>
          <p:nvPr>
            <p:ph type="sldNum" sz="quarter" idx="12"/>
          </p:nvPr>
        </p:nvSpPr>
        <p:spPr/>
        <p:txBody>
          <a:bodyPr/>
          <a:lstStyle/>
          <a:p>
            <a:fld id="{6E2D2B3B-882E-40F3-A32F-6DD516915044}" type="slidenum">
              <a:rPr lang="en-US" smtClean="0"/>
              <a:pPr/>
              <a:t>23</a:t>
            </a:fld>
            <a:endParaRPr lang="en-US" dirty="0"/>
          </a:p>
        </p:txBody>
      </p:sp>
      <p:sp>
        <p:nvSpPr>
          <p:cNvPr id="6" name="Text Placeholder 2">
            <a:extLst>
              <a:ext uri="{FF2B5EF4-FFF2-40B4-BE49-F238E27FC236}">
                <a16:creationId xmlns:a16="http://schemas.microsoft.com/office/drawing/2014/main" id="{1AB267D6-BD3D-4773-BEF8-04EE53066CBD}"/>
              </a:ext>
            </a:extLst>
          </p:cNvPr>
          <p:cNvSpPr txBox="1">
            <a:spLocks/>
          </p:cNvSpPr>
          <p:nvPr/>
        </p:nvSpPr>
        <p:spPr>
          <a:xfrm>
            <a:off x="254000" y="5122713"/>
            <a:ext cx="8229600" cy="1545065"/>
          </a:xfrm>
          <a:prstGeom prst="rect">
            <a:avLst/>
          </a:prstGeom>
        </p:spPr>
        <p:txBody>
          <a:bodyPr vert="horz" lIns="91440" tIns="45720" rIns="91440" bIns="45720" numCol="2"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a:t>Transmission or reflection</a:t>
            </a:r>
          </a:p>
          <a:p>
            <a:pPr>
              <a:defRPr/>
            </a:pPr>
            <a:r>
              <a:rPr lang="en-US" sz="2400" dirty="0"/>
              <a:t>Portable</a:t>
            </a:r>
          </a:p>
          <a:p>
            <a:pPr>
              <a:defRPr/>
            </a:pPr>
            <a:r>
              <a:rPr lang="en-US" sz="2400" dirty="0"/>
              <a:t>30 x 30 cm area</a:t>
            </a:r>
          </a:p>
          <a:p>
            <a:pPr>
              <a:defRPr/>
            </a:pPr>
            <a:r>
              <a:rPr lang="en-US" sz="2400" dirty="0"/>
              <a:t>Numerous custom scanning systems possible</a:t>
            </a:r>
          </a:p>
        </p:txBody>
      </p:sp>
      <p:pic>
        <p:nvPicPr>
          <p:cNvPr id="7" name="Picture 4" descr="T-Image reflection down.jpg">
            <a:extLst>
              <a:ext uri="{FF2B5EF4-FFF2-40B4-BE49-F238E27FC236}">
                <a16:creationId xmlns:a16="http://schemas.microsoft.com/office/drawing/2014/main" id="{95609590-45D2-4726-8747-BC2F1080DA0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46355" y="1752027"/>
            <a:ext cx="4228399" cy="3306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T-Image transmission.jpg">
            <a:extLst>
              <a:ext uri="{FF2B5EF4-FFF2-40B4-BE49-F238E27FC236}">
                <a16:creationId xmlns:a16="http://schemas.microsoft.com/office/drawing/2014/main" id="{C7D1B21B-9CC5-42AD-8205-9950C719F80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654324"/>
            <a:ext cx="3689155" cy="3404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23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215-308F-4299-8851-D80D49971A06}"/>
              </a:ext>
            </a:extLst>
          </p:cNvPr>
          <p:cNvSpPr>
            <a:spLocks noGrp="1"/>
          </p:cNvSpPr>
          <p:nvPr>
            <p:ph type="title"/>
          </p:nvPr>
        </p:nvSpPr>
        <p:spPr/>
        <p:txBody>
          <a:bodyPr/>
          <a:lstStyle/>
          <a:p>
            <a:r>
              <a:rPr lang="en-GB" dirty="0"/>
              <a:t>Back to the Technical bit</a:t>
            </a:r>
          </a:p>
        </p:txBody>
      </p:sp>
      <p:sp>
        <p:nvSpPr>
          <p:cNvPr id="3" name="Content Placeholder 2">
            <a:extLst>
              <a:ext uri="{FF2B5EF4-FFF2-40B4-BE49-F238E27FC236}">
                <a16:creationId xmlns:a16="http://schemas.microsoft.com/office/drawing/2014/main" id="{1D967153-9F71-42B6-9ADF-2930D5F7422D}"/>
              </a:ext>
            </a:extLst>
          </p:cNvPr>
          <p:cNvSpPr>
            <a:spLocks noGrp="1"/>
          </p:cNvSpPr>
          <p:nvPr>
            <p:ph idx="1"/>
          </p:nvPr>
        </p:nvSpPr>
        <p:spPr/>
        <p:txBody>
          <a:bodyPr/>
          <a:lstStyle/>
          <a:p>
            <a:r>
              <a:rPr lang="en-GB" dirty="0"/>
              <a:t>That’s more than enough !</a:t>
            </a:r>
          </a:p>
          <a:p>
            <a:r>
              <a:rPr lang="en-GB" dirty="0"/>
              <a:t>(If you want to buy one talk to me or Flynn later!)</a:t>
            </a:r>
          </a:p>
        </p:txBody>
      </p:sp>
      <p:sp>
        <p:nvSpPr>
          <p:cNvPr id="4" name="Footer Placeholder 3">
            <a:extLst>
              <a:ext uri="{FF2B5EF4-FFF2-40B4-BE49-F238E27FC236}">
                <a16:creationId xmlns:a16="http://schemas.microsoft.com/office/drawing/2014/main" id="{9C13DB11-AEA7-4A33-AEA3-171029CF84D1}"/>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6832A26D-C1B4-4F23-A29D-86FCE3FDB0C8}"/>
              </a:ext>
            </a:extLst>
          </p:cNvPr>
          <p:cNvSpPr>
            <a:spLocks noGrp="1"/>
          </p:cNvSpPr>
          <p:nvPr>
            <p:ph type="sldNum" sz="quarter" idx="12"/>
          </p:nvPr>
        </p:nvSpPr>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129697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268"/>
            <a:ext cx="7620000" cy="1143000"/>
          </a:xfrm>
        </p:spPr>
        <p:txBody>
          <a:bodyPr/>
          <a:lstStyle/>
          <a:p>
            <a:r>
              <a:rPr lang="en-US" sz="4000" b="1" dirty="0">
                <a:latin typeface="+mn-lt"/>
              </a:rPr>
              <a:t>Applications of </a:t>
            </a:r>
            <a:r>
              <a:rPr lang="en-US" sz="4000" b="1" dirty="0" err="1">
                <a:latin typeface="+mn-lt"/>
              </a:rPr>
              <a:t>TeraHertz</a:t>
            </a:r>
            <a:br>
              <a:rPr lang="en-US" dirty="0"/>
            </a:br>
            <a:endParaRPr lang="en-US" dirty="0"/>
          </a:p>
        </p:txBody>
      </p:sp>
      <p:sp>
        <p:nvSpPr>
          <p:cNvPr id="3" name="Content Placeholder 2"/>
          <p:cNvSpPr>
            <a:spLocks noGrp="1"/>
          </p:cNvSpPr>
          <p:nvPr>
            <p:ph idx="1"/>
          </p:nvPr>
        </p:nvSpPr>
        <p:spPr>
          <a:xfrm>
            <a:off x="457200" y="1346199"/>
            <a:ext cx="7620000" cy="4956763"/>
          </a:xfrm>
        </p:spPr>
        <p:txBody>
          <a:bodyPr/>
          <a:lstStyle/>
          <a:p>
            <a:pPr marL="114300" indent="0">
              <a:buNone/>
              <a:tabLst>
                <a:tab pos="4572000" algn="l"/>
              </a:tabLst>
            </a:pPr>
            <a:r>
              <a:rPr lang="en-US" sz="2000" b="1" dirty="0">
                <a:latin typeface="Calibri" panose="020F0502020204030204" pitchFamily="34" charset="0"/>
                <a:ea typeface="MS PGothic" charset="0"/>
              </a:rPr>
              <a:t>Industrial Process Control</a:t>
            </a:r>
          </a:p>
          <a:p>
            <a:pPr lvl="1">
              <a:tabLst>
                <a:tab pos="4572000" algn="l"/>
              </a:tabLst>
            </a:pPr>
            <a:r>
              <a:rPr lang="en-US" dirty="0">
                <a:latin typeface="Calibri" panose="020F0502020204030204" pitchFamily="34" charset="0"/>
                <a:ea typeface="MS PGothic" charset="0"/>
              </a:rPr>
              <a:t>Thickness</a:t>
            </a:r>
          </a:p>
          <a:p>
            <a:pPr lvl="1">
              <a:tabLst>
                <a:tab pos="4572000" algn="l"/>
              </a:tabLst>
            </a:pPr>
            <a:r>
              <a:rPr lang="en-US" dirty="0">
                <a:latin typeface="Calibri" panose="020F0502020204030204" pitchFamily="34" charset="0"/>
                <a:ea typeface="MS PGothic" charset="0"/>
              </a:rPr>
              <a:t>Area Density (e.g. thin films, paper)</a:t>
            </a:r>
          </a:p>
          <a:p>
            <a:pPr lvl="1">
              <a:tabLst>
                <a:tab pos="4572000" algn="l"/>
              </a:tabLst>
            </a:pPr>
            <a:r>
              <a:rPr lang="en-US" dirty="0">
                <a:latin typeface="Calibri" panose="020F0502020204030204" pitchFamily="34" charset="0"/>
                <a:ea typeface="MS PGothic" charset="0"/>
              </a:rPr>
              <a:t>Delamination</a:t>
            </a:r>
          </a:p>
          <a:p>
            <a:pPr lvl="1">
              <a:tabLst>
                <a:tab pos="4572000" algn="l"/>
              </a:tabLst>
            </a:pPr>
            <a:endParaRPr lang="en-US" dirty="0">
              <a:latin typeface="Calibri" panose="020F0502020204030204" pitchFamily="34" charset="0"/>
              <a:ea typeface="MS PGothic" charset="0"/>
            </a:endParaRPr>
          </a:p>
          <a:p>
            <a:pPr marL="114300" indent="0">
              <a:buNone/>
              <a:tabLst>
                <a:tab pos="4572000" algn="l"/>
              </a:tabLst>
            </a:pPr>
            <a:r>
              <a:rPr lang="en-US" sz="2000" b="1" dirty="0">
                <a:latin typeface="Calibri" panose="020F0502020204030204" pitchFamily="34" charset="0"/>
                <a:ea typeface="MS PGothic" charset="0"/>
              </a:rPr>
              <a:t>Aerospace/NDT Quality Control</a:t>
            </a:r>
          </a:p>
          <a:p>
            <a:pPr lvl="1">
              <a:tabLst>
                <a:tab pos="4572000" algn="l"/>
              </a:tabLst>
            </a:pPr>
            <a:r>
              <a:rPr lang="en-US" dirty="0">
                <a:latin typeface="Calibri" panose="020F0502020204030204" pitchFamily="34" charset="0"/>
                <a:ea typeface="ＭＳ Ｐゴシック" charset="0"/>
                <a:cs typeface="ＭＳ Ｐゴシック" charset="0"/>
              </a:rPr>
              <a:t>Coating thickness</a:t>
            </a:r>
          </a:p>
          <a:p>
            <a:pPr lvl="1">
              <a:tabLst>
                <a:tab pos="4572000" algn="l"/>
              </a:tabLst>
            </a:pPr>
            <a:r>
              <a:rPr lang="en-US" dirty="0">
                <a:latin typeface="Calibri" panose="020F0502020204030204" pitchFamily="34" charset="0"/>
                <a:ea typeface="ＭＳ Ｐゴシック" charset="0"/>
                <a:cs typeface="ＭＳ Ｐゴシック" charset="0"/>
              </a:rPr>
              <a:t>Defect location</a:t>
            </a:r>
          </a:p>
          <a:p>
            <a:pPr lvl="1">
              <a:tabLst>
                <a:tab pos="4572000" algn="l"/>
              </a:tabLst>
            </a:pPr>
            <a:endParaRPr lang="en-US" dirty="0">
              <a:latin typeface="Calibri" panose="020F0502020204030204" pitchFamily="34" charset="0"/>
              <a:ea typeface="ＭＳ Ｐゴシック" charset="0"/>
              <a:cs typeface="ＭＳ Ｐゴシック" charset="0"/>
            </a:endParaRPr>
          </a:p>
          <a:p>
            <a:pPr marL="114300" indent="0">
              <a:buNone/>
              <a:tabLst>
                <a:tab pos="4572000" algn="l"/>
              </a:tabLst>
            </a:pPr>
            <a:r>
              <a:rPr lang="en-US" sz="2000" b="1" dirty="0">
                <a:latin typeface="Calibri" panose="020F0502020204030204" pitchFamily="34" charset="0"/>
                <a:ea typeface="MS PGothic" charset="0"/>
              </a:rPr>
              <a:t>Research</a:t>
            </a:r>
          </a:p>
          <a:p>
            <a:pPr lvl="1">
              <a:tabLst>
                <a:tab pos="4572000" algn="l"/>
              </a:tabLst>
            </a:pPr>
            <a:r>
              <a:rPr lang="en-US" dirty="0">
                <a:latin typeface="Calibri" panose="020F0502020204030204" pitchFamily="34" charset="0"/>
                <a:ea typeface="ＭＳ Ｐゴシック" charset="0"/>
                <a:cs typeface="ＭＳ Ｐゴシック" charset="0"/>
              </a:rPr>
              <a:t>Spectroscopy</a:t>
            </a:r>
          </a:p>
          <a:p>
            <a:pPr lvl="1">
              <a:tabLst>
                <a:tab pos="4572000" algn="l"/>
              </a:tabLst>
            </a:pPr>
            <a:r>
              <a:rPr lang="en-US" dirty="0">
                <a:latin typeface="Calibri" panose="020F0502020204030204" pitchFamily="34" charset="0"/>
                <a:ea typeface="ＭＳ Ｐゴシック" charset="0"/>
                <a:cs typeface="ＭＳ Ｐゴシック" charset="0"/>
              </a:rPr>
              <a:t>Imaging</a:t>
            </a:r>
          </a:p>
          <a:p>
            <a:pPr lvl="1">
              <a:tabLst>
                <a:tab pos="4572000" algn="l"/>
              </a:tabLst>
            </a:pPr>
            <a:r>
              <a:rPr lang="en-US" dirty="0">
                <a:latin typeface="Calibri" panose="020F0502020204030204" pitchFamily="34" charset="0"/>
                <a:ea typeface="ＭＳ Ｐゴシック" charset="0"/>
                <a:cs typeface="ＭＳ Ｐゴシック" charset="0"/>
              </a:rPr>
              <a:t>Cultural Heritage</a:t>
            </a:r>
          </a:p>
          <a:p>
            <a:endParaRPr lang="en-US" dirty="0"/>
          </a:p>
        </p:txBody>
      </p:sp>
      <p:sp>
        <p:nvSpPr>
          <p:cNvPr id="7" name="Footer Placeholder 6">
            <a:extLst>
              <a:ext uri="{FF2B5EF4-FFF2-40B4-BE49-F238E27FC236}">
                <a16:creationId xmlns:a16="http://schemas.microsoft.com/office/drawing/2014/main" id="{0B1C7372-C1A3-4C98-8834-DFBE54BB79CD}"/>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9" name="Slide Number Placeholder 8">
            <a:extLst>
              <a:ext uri="{FF2B5EF4-FFF2-40B4-BE49-F238E27FC236}">
                <a16:creationId xmlns:a16="http://schemas.microsoft.com/office/drawing/2014/main" id="{3B1133C7-85F5-4A47-8CD8-8714BF3EF3C9}"/>
              </a:ext>
            </a:extLst>
          </p:cNvPr>
          <p:cNvSpPr>
            <a:spLocks noGrp="1"/>
          </p:cNvSpPr>
          <p:nvPr>
            <p:ph type="sldNum" sz="quarter" idx="12"/>
          </p:nvPr>
        </p:nvSpPr>
        <p:spPr/>
        <p:txBody>
          <a:bodyPr/>
          <a:lstStyle/>
          <a:p>
            <a:fld id="{6E2D2B3B-882E-40F3-A32F-6DD516915044}" type="slidenum">
              <a:rPr lang="en-US" smtClean="0"/>
              <a:pPr/>
              <a:t>25</a:t>
            </a:fld>
            <a:endParaRPr lang="en-US" dirty="0"/>
          </a:p>
        </p:txBody>
      </p:sp>
    </p:spTree>
    <p:extLst>
      <p:ext uri="{BB962C8B-B14F-4D97-AF65-F5344CB8AC3E}">
        <p14:creationId xmlns:p14="http://schemas.microsoft.com/office/powerpoint/2010/main" val="3734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15B14-7C87-401F-B4C2-2DA94E2EDD82}"/>
              </a:ext>
            </a:extLst>
          </p:cNvPr>
          <p:cNvSpPr>
            <a:spLocks noGrp="1"/>
          </p:cNvSpPr>
          <p:nvPr>
            <p:ph type="title"/>
          </p:nvPr>
        </p:nvSpPr>
        <p:spPr/>
        <p:txBody>
          <a:bodyPr/>
          <a:lstStyle/>
          <a:p>
            <a:r>
              <a:rPr lang="en-GB" b="1" dirty="0"/>
              <a:t>Key limitations of Terahertz</a:t>
            </a:r>
          </a:p>
        </p:txBody>
      </p:sp>
      <p:sp>
        <p:nvSpPr>
          <p:cNvPr id="4" name="Content Placeholder 3">
            <a:extLst>
              <a:ext uri="{FF2B5EF4-FFF2-40B4-BE49-F238E27FC236}">
                <a16:creationId xmlns:a16="http://schemas.microsoft.com/office/drawing/2014/main" id="{140D2A48-BCEE-44E3-B600-A15234243A41}"/>
              </a:ext>
            </a:extLst>
          </p:cNvPr>
          <p:cNvSpPr>
            <a:spLocks noGrp="1"/>
          </p:cNvSpPr>
          <p:nvPr>
            <p:ph idx="1"/>
          </p:nvPr>
        </p:nvSpPr>
        <p:spPr/>
        <p:txBody>
          <a:bodyPr>
            <a:normAutofit/>
          </a:bodyPr>
          <a:lstStyle/>
          <a:p>
            <a:r>
              <a:rPr lang="en-GB" sz="2000" dirty="0"/>
              <a:t>Only works </a:t>
            </a:r>
            <a:r>
              <a:rPr lang="en-GB" sz="2000" i="1" dirty="0"/>
              <a:t>though</a:t>
            </a:r>
            <a:r>
              <a:rPr lang="en-GB" sz="2000" dirty="0"/>
              <a:t> non-conductive materials  (skin effect) </a:t>
            </a:r>
          </a:p>
          <a:p>
            <a:pPr lvl="1"/>
            <a:r>
              <a:rPr lang="en-GB" dirty="0"/>
              <a:t>Even carbon fibre is too conductive to see past the front couple of plies. </a:t>
            </a:r>
          </a:p>
          <a:p>
            <a:pPr lvl="1"/>
            <a:r>
              <a:rPr lang="en-GB" dirty="0"/>
              <a:t>But excellent for measuring non-conductive coatings on CFK</a:t>
            </a:r>
          </a:p>
          <a:p>
            <a:pPr lvl="1"/>
            <a:endParaRPr lang="en-GB" dirty="0"/>
          </a:p>
          <a:p>
            <a:r>
              <a:rPr lang="en-GB" sz="2000" dirty="0"/>
              <a:t>Limited Thickness</a:t>
            </a:r>
          </a:p>
          <a:p>
            <a:pPr lvl="1"/>
            <a:r>
              <a:rPr lang="en-GB" sz="2000" dirty="0"/>
              <a:t>Time scan for Received signal is generated using a combination of an adjustable optical delay and a rotating mirror</a:t>
            </a:r>
            <a:r>
              <a:rPr lang="en-GB" dirty="0"/>
              <a:t>, so </a:t>
            </a:r>
            <a:r>
              <a:rPr lang="en-GB" sz="2000" dirty="0"/>
              <a:t>the A-scan length is limited. </a:t>
            </a:r>
          </a:p>
          <a:p>
            <a:pPr lvl="1"/>
            <a:r>
              <a:rPr lang="en-GB" sz="2000" dirty="0"/>
              <a:t>With 1kHz PRF / 160 </a:t>
            </a:r>
            <a:r>
              <a:rPr lang="en-GB" sz="2000" dirty="0" err="1"/>
              <a:t>ps</a:t>
            </a:r>
            <a:r>
              <a:rPr lang="en-GB" sz="2000" dirty="0"/>
              <a:t> scan Unit, maximum reflection range is around 17 or so mm in typical plastics, so allowing for some position error, if we need to also see the front face the maximum practical thickness is around 13mm</a:t>
            </a:r>
          </a:p>
          <a:p>
            <a:pPr lvl="1"/>
            <a:r>
              <a:rPr lang="en-GB" dirty="0"/>
              <a:t>Slower 100Hz/700ps  PRF configuration can test to ≈ 70mm</a:t>
            </a:r>
            <a:endParaRPr lang="en-GB" sz="2000" dirty="0"/>
          </a:p>
          <a:p>
            <a:pPr lvl="1"/>
            <a:endParaRPr lang="en-GB" sz="2000" dirty="0"/>
          </a:p>
          <a:p>
            <a:pPr lvl="1"/>
            <a:endParaRPr lang="en-GB" sz="2000" dirty="0"/>
          </a:p>
          <a:p>
            <a:pPr lvl="1"/>
            <a:endParaRPr lang="en-GB" dirty="0"/>
          </a:p>
        </p:txBody>
      </p:sp>
      <p:sp>
        <p:nvSpPr>
          <p:cNvPr id="2" name="Footer Placeholder 1">
            <a:extLst>
              <a:ext uri="{FF2B5EF4-FFF2-40B4-BE49-F238E27FC236}">
                <a16:creationId xmlns:a16="http://schemas.microsoft.com/office/drawing/2014/main" id="{12CB5AA9-6AFE-4B02-8D5A-D11262361D98}"/>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6" name="Slide Number Placeholder 5">
            <a:extLst>
              <a:ext uri="{FF2B5EF4-FFF2-40B4-BE49-F238E27FC236}">
                <a16:creationId xmlns:a16="http://schemas.microsoft.com/office/drawing/2014/main" id="{0B3ADB6E-EDBC-4A91-9BC7-9B5CA8F2FF10}"/>
              </a:ext>
            </a:extLst>
          </p:cNvPr>
          <p:cNvSpPr>
            <a:spLocks noGrp="1"/>
          </p:cNvSpPr>
          <p:nvPr>
            <p:ph type="sldNum" sz="quarter" idx="12"/>
          </p:nvPr>
        </p:nvSpPr>
        <p:spPr/>
        <p:txBody>
          <a:bodyPr/>
          <a:lstStyle/>
          <a:p>
            <a:fld id="{6E2D2B3B-882E-40F3-A32F-6DD516915044}" type="slidenum">
              <a:rPr lang="en-US" smtClean="0"/>
              <a:pPr/>
              <a:t>26</a:t>
            </a:fld>
            <a:endParaRPr lang="en-US" dirty="0"/>
          </a:p>
        </p:txBody>
      </p:sp>
    </p:spTree>
    <p:extLst>
      <p:ext uri="{BB962C8B-B14F-4D97-AF65-F5344CB8AC3E}">
        <p14:creationId xmlns:p14="http://schemas.microsoft.com/office/powerpoint/2010/main" val="232562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nel t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1661" y="1845150"/>
            <a:ext cx="2761613" cy="2071528"/>
          </a:xfrm>
          <a:prstGeom prst="rect">
            <a:avLst/>
          </a:prstGeom>
          <a:ln w="9525">
            <a:solidFill>
              <a:schemeClr val="tx1">
                <a:lumMod val="65000"/>
                <a:lumOff val="35000"/>
              </a:schemeClr>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5" name="Picture 3" descr="Panel bottom.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1661" y="4095191"/>
            <a:ext cx="2761613" cy="2071528"/>
          </a:xfrm>
          <a:prstGeom prst="rect">
            <a:avLst/>
          </a:prstGeom>
          <a:ln w="9525">
            <a:solidFill>
              <a:schemeClr val="tx1">
                <a:lumMod val="65000"/>
                <a:lumOff val="35000"/>
              </a:schemeClr>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6" name="Picture 4" descr="Panel edg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52941" y="1845150"/>
            <a:ext cx="3241508" cy="4321569"/>
          </a:xfrm>
          <a:prstGeom prst="rect">
            <a:avLst/>
          </a:prstGeom>
          <a:ln w="3175" cap="rnd" cmpd="sng">
            <a:solidFill>
              <a:schemeClr val="tx1">
                <a:lumMod val="65000"/>
                <a:lumOff val="3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391830" y="212619"/>
            <a:ext cx="7620000" cy="1025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latin typeface="+mn-lt"/>
              </a:rPr>
              <a:t>Composite </a:t>
            </a:r>
            <a:r>
              <a:rPr lang="en-US" sz="4000" b="1" dirty="0" err="1">
                <a:latin typeface="+mn-lt"/>
              </a:rPr>
              <a:t>Fibre</a:t>
            </a:r>
            <a:r>
              <a:rPr lang="en-US" sz="4000" b="1" dirty="0">
                <a:latin typeface="+mn-lt"/>
              </a:rPr>
              <a:t> NDT (1)</a:t>
            </a:r>
          </a:p>
        </p:txBody>
      </p:sp>
      <p:sp>
        <p:nvSpPr>
          <p:cNvPr id="11" name="Title 1"/>
          <p:cNvSpPr txBox="1">
            <a:spLocks/>
          </p:cNvSpPr>
          <p:nvPr/>
        </p:nvSpPr>
        <p:spPr>
          <a:xfrm>
            <a:off x="391831" y="969113"/>
            <a:ext cx="7890012"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ea typeface="MS PGothic" charset="0"/>
              </a:rPr>
              <a:t>C-130 Radome Section</a:t>
            </a:r>
          </a:p>
        </p:txBody>
      </p:sp>
      <p:sp>
        <p:nvSpPr>
          <p:cNvPr id="3" name="Footer Placeholder 2">
            <a:extLst>
              <a:ext uri="{FF2B5EF4-FFF2-40B4-BE49-F238E27FC236}">
                <a16:creationId xmlns:a16="http://schemas.microsoft.com/office/drawing/2014/main" id="{AD98FFC3-F7C0-4A1A-BAC5-9D8253D10CF8}"/>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8" name="Slide Number Placeholder 7">
            <a:extLst>
              <a:ext uri="{FF2B5EF4-FFF2-40B4-BE49-F238E27FC236}">
                <a16:creationId xmlns:a16="http://schemas.microsoft.com/office/drawing/2014/main" id="{2A367E60-AE70-44B4-810B-C37D8F1DAC63}"/>
              </a:ext>
            </a:extLst>
          </p:cNvPr>
          <p:cNvSpPr>
            <a:spLocks noGrp="1"/>
          </p:cNvSpPr>
          <p:nvPr>
            <p:ph type="sldNum" sz="quarter" idx="12"/>
          </p:nvPr>
        </p:nvSpPr>
        <p:spPr/>
        <p:txBody>
          <a:bodyPr/>
          <a:lstStyle/>
          <a:p>
            <a:fld id="{6E2D2B3B-882E-40F3-A32F-6DD516915044}" type="slidenum">
              <a:rPr lang="en-US" smtClean="0"/>
              <a:pPr/>
              <a:t>27</a:t>
            </a:fld>
            <a:endParaRPr lang="en-US" dirty="0"/>
          </a:p>
        </p:txBody>
      </p:sp>
    </p:spTree>
    <p:extLst>
      <p:ext uri="{BB962C8B-B14F-4D97-AF65-F5344CB8AC3E}">
        <p14:creationId xmlns:p14="http://schemas.microsoft.com/office/powerpoint/2010/main" val="191381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1830" y="212619"/>
            <a:ext cx="7620000" cy="1025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latin typeface="+mn-lt"/>
              </a:rPr>
              <a:t>Composite </a:t>
            </a:r>
            <a:r>
              <a:rPr lang="en-US" sz="4000" b="1" dirty="0" err="1">
                <a:latin typeface="+mn-lt"/>
              </a:rPr>
              <a:t>Fibre</a:t>
            </a:r>
            <a:r>
              <a:rPr lang="en-US" sz="4000" b="1" dirty="0">
                <a:latin typeface="+mn-lt"/>
              </a:rPr>
              <a:t> NDT (1)</a:t>
            </a:r>
          </a:p>
        </p:txBody>
      </p:sp>
      <p:sp>
        <p:nvSpPr>
          <p:cNvPr id="5" name="Title 1"/>
          <p:cNvSpPr txBox="1">
            <a:spLocks/>
          </p:cNvSpPr>
          <p:nvPr/>
        </p:nvSpPr>
        <p:spPr>
          <a:xfrm>
            <a:off x="391831" y="1178089"/>
            <a:ext cx="7890012"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ea typeface="MS PGothic" charset="0"/>
              </a:rPr>
              <a:t>C-130 Radome Section</a:t>
            </a:r>
          </a:p>
          <a:p>
            <a:r>
              <a:rPr lang="en-US" sz="3200" dirty="0">
                <a:latin typeface="+mn-lt"/>
                <a:ea typeface="MS PGothic" charset="0"/>
              </a:rPr>
              <a:t>Examination of Support Bracket</a:t>
            </a:r>
          </a:p>
        </p:txBody>
      </p:sp>
      <p:pic>
        <p:nvPicPr>
          <p:cNvPr id="6" name="Picture 2" descr="Support bott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258" y="2154903"/>
            <a:ext cx="5076765" cy="3299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Support B-Scan.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2815" y="2154903"/>
            <a:ext cx="895025" cy="3413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p:nvSpPr>
        <p:spPr>
          <a:xfrm>
            <a:off x="450258" y="5567960"/>
            <a:ext cx="2872479"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000" dirty="0">
                <a:latin typeface="+mn-lt"/>
                <a:ea typeface="MS PGothic" charset="0"/>
              </a:rPr>
              <a:t>Detail of Scanned Area</a:t>
            </a:r>
          </a:p>
        </p:txBody>
      </p:sp>
      <p:sp>
        <p:nvSpPr>
          <p:cNvPr id="13" name="Title 1"/>
          <p:cNvSpPr txBox="1">
            <a:spLocks/>
          </p:cNvSpPr>
          <p:nvPr/>
        </p:nvSpPr>
        <p:spPr>
          <a:xfrm>
            <a:off x="5623701" y="5734774"/>
            <a:ext cx="2266687"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000" dirty="0">
                <a:latin typeface="+mn-lt"/>
                <a:ea typeface="MS PGothic" charset="0"/>
              </a:rPr>
              <a:t>Scan Cross Section showing 3 layers </a:t>
            </a:r>
          </a:p>
        </p:txBody>
      </p:sp>
      <p:sp>
        <p:nvSpPr>
          <p:cNvPr id="3" name="Footer Placeholder 2">
            <a:extLst>
              <a:ext uri="{FF2B5EF4-FFF2-40B4-BE49-F238E27FC236}">
                <a16:creationId xmlns:a16="http://schemas.microsoft.com/office/drawing/2014/main" id="{B8A60CFE-DB66-4F14-9646-E8E6BAA0608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9" name="Slide Number Placeholder 8">
            <a:extLst>
              <a:ext uri="{FF2B5EF4-FFF2-40B4-BE49-F238E27FC236}">
                <a16:creationId xmlns:a16="http://schemas.microsoft.com/office/drawing/2014/main" id="{9A0A0A75-0DB3-465A-AC44-E43E1817BD9D}"/>
              </a:ext>
            </a:extLst>
          </p:cNvPr>
          <p:cNvSpPr>
            <a:spLocks noGrp="1"/>
          </p:cNvSpPr>
          <p:nvPr>
            <p:ph type="sldNum" sz="quarter"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2863682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8458198" y="1"/>
            <a:ext cx="685800" cy="5486398"/>
          </a:xfrm>
          <a:custGeom>
            <a:avLst/>
            <a:gdLst/>
            <a:ahLst/>
            <a:cxnLst/>
            <a:rect l="l" t="t" r="r" b="b"/>
            <a:pathLst>
              <a:path w="685800" h="5486398">
                <a:moveTo>
                  <a:pt x="0" y="5486398"/>
                </a:moveTo>
                <a:lnTo>
                  <a:pt x="685800" y="5486398"/>
                </a:lnTo>
                <a:lnTo>
                  <a:pt x="685800" y="0"/>
                </a:lnTo>
                <a:lnTo>
                  <a:pt x="0" y="0"/>
                </a:lnTo>
                <a:lnTo>
                  <a:pt x="0" y="5486398"/>
                </a:lnTo>
                <a:close/>
              </a:path>
            </a:pathLst>
          </a:custGeom>
          <a:solidFill>
            <a:srgbClr val="242851"/>
          </a:solidFill>
        </p:spPr>
        <p:txBody>
          <a:bodyPr wrap="square" lIns="0" tIns="0" rIns="0" bIns="0" rtlCol="0">
            <a:noAutofit/>
          </a:bodyPr>
          <a:lstStyle/>
          <a:p>
            <a:endParaRPr/>
          </a:p>
        </p:txBody>
      </p:sp>
      <p:sp>
        <p:nvSpPr>
          <p:cNvPr id="10" name="object 10"/>
          <p:cNvSpPr/>
          <p:nvPr/>
        </p:nvSpPr>
        <p:spPr>
          <a:xfrm>
            <a:off x="8458198" y="6172199"/>
            <a:ext cx="685800" cy="685799"/>
          </a:xfrm>
          <a:custGeom>
            <a:avLst/>
            <a:gdLst/>
            <a:ahLst/>
            <a:cxnLst/>
            <a:rect l="l" t="t" r="r" b="b"/>
            <a:pathLst>
              <a:path w="685800" h="685799">
                <a:moveTo>
                  <a:pt x="0" y="685799"/>
                </a:moveTo>
                <a:lnTo>
                  <a:pt x="685800" y="685799"/>
                </a:lnTo>
                <a:lnTo>
                  <a:pt x="685800" y="0"/>
                </a:lnTo>
                <a:lnTo>
                  <a:pt x="0" y="0"/>
                </a:lnTo>
                <a:lnTo>
                  <a:pt x="0" y="685799"/>
                </a:lnTo>
                <a:close/>
              </a:path>
            </a:pathLst>
          </a:custGeom>
          <a:solidFill>
            <a:srgbClr val="242851"/>
          </a:solidFill>
        </p:spPr>
        <p:txBody>
          <a:bodyPr wrap="square" lIns="0" tIns="0" rIns="0" bIns="0" rtlCol="0">
            <a:noAutofit/>
          </a:bodyPr>
          <a:lstStyle/>
          <a:p>
            <a:endParaRPr/>
          </a:p>
        </p:txBody>
      </p:sp>
      <p:sp>
        <p:nvSpPr>
          <p:cNvPr id="11" name="object 11"/>
          <p:cNvSpPr/>
          <p:nvPr/>
        </p:nvSpPr>
        <p:spPr>
          <a:xfrm>
            <a:off x="8458198" y="5486400"/>
            <a:ext cx="685800" cy="685799"/>
          </a:xfrm>
          <a:custGeom>
            <a:avLst/>
            <a:gdLst/>
            <a:ahLst/>
            <a:cxnLst/>
            <a:rect l="l" t="t" r="r" b="b"/>
            <a:pathLst>
              <a:path w="685800" h="685799">
                <a:moveTo>
                  <a:pt x="0" y="0"/>
                </a:moveTo>
                <a:lnTo>
                  <a:pt x="0" y="685799"/>
                </a:lnTo>
                <a:lnTo>
                  <a:pt x="685800" y="685799"/>
                </a:lnTo>
                <a:lnTo>
                  <a:pt x="685800" y="0"/>
                </a:lnTo>
                <a:lnTo>
                  <a:pt x="0" y="0"/>
                </a:lnTo>
                <a:close/>
              </a:path>
            </a:pathLst>
          </a:custGeom>
          <a:solidFill>
            <a:srgbClr val="619DD1"/>
          </a:solidFill>
        </p:spPr>
        <p:txBody>
          <a:bodyPr wrap="square" lIns="0" tIns="0" rIns="0" bIns="0" rtlCol="0">
            <a:noAutofit/>
          </a:bodyPr>
          <a:lstStyle/>
          <a:p>
            <a:endParaRPr/>
          </a:p>
        </p:txBody>
      </p:sp>
      <p:sp>
        <p:nvSpPr>
          <p:cNvPr id="12" name="object 12"/>
          <p:cNvSpPr/>
          <p:nvPr/>
        </p:nvSpPr>
        <p:spPr>
          <a:xfrm>
            <a:off x="361603" y="2302626"/>
            <a:ext cx="3424843" cy="3386974"/>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13" name="object 13"/>
          <p:cNvSpPr/>
          <p:nvPr/>
        </p:nvSpPr>
        <p:spPr>
          <a:xfrm>
            <a:off x="4127268" y="3906982"/>
            <a:ext cx="4185457" cy="1782618"/>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14" name="object 14"/>
          <p:cNvSpPr/>
          <p:nvPr/>
        </p:nvSpPr>
        <p:spPr>
          <a:xfrm>
            <a:off x="8678486" y="224444"/>
            <a:ext cx="344978" cy="1018309"/>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7" name="object 7"/>
          <p:cNvSpPr txBox="1"/>
          <p:nvPr/>
        </p:nvSpPr>
        <p:spPr>
          <a:xfrm>
            <a:off x="470569" y="519459"/>
            <a:ext cx="4972874" cy="948122"/>
          </a:xfrm>
          <a:prstGeom prst="rect">
            <a:avLst/>
          </a:prstGeom>
        </p:spPr>
        <p:txBody>
          <a:bodyPr wrap="square" lIns="0" tIns="0" rIns="0" bIns="0" rtlCol="0">
            <a:noAutofit/>
          </a:bodyPr>
          <a:lstStyle/>
          <a:p>
            <a:pPr marL="12700">
              <a:lnSpc>
                <a:spcPts val="4230"/>
              </a:lnSpc>
              <a:spcBef>
                <a:spcPts val="211"/>
              </a:spcBef>
            </a:pPr>
            <a:r>
              <a:rPr sz="6000" b="1" spc="-100" baseline="2048" dirty="0">
                <a:solidFill>
                  <a:srgbClr val="242851"/>
                </a:solidFill>
                <a:latin typeface="Calibri"/>
                <a:cs typeface="Calibri"/>
              </a:rPr>
              <a:t>Com</a:t>
            </a:r>
            <a:r>
              <a:rPr sz="6000" b="1" spc="-104" baseline="2048" dirty="0">
                <a:solidFill>
                  <a:srgbClr val="242851"/>
                </a:solidFill>
                <a:latin typeface="Calibri"/>
                <a:cs typeface="Calibri"/>
              </a:rPr>
              <a:t>po</a:t>
            </a:r>
            <a:r>
              <a:rPr sz="6000" b="1" spc="-100" baseline="2048" dirty="0">
                <a:solidFill>
                  <a:srgbClr val="242851"/>
                </a:solidFill>
                <a:latin typeface="Calibri"/>
                <a:cs typeface="Calibri"/>
              </a:rPr>
              <a:t>si</a:t>
            </a:r>
            <a:r>
              <a:rPr sz="6000" b="1" spc="-104" baseline="2048" dirty="0">
                <a:solidFill>
                  <a:srgbClr val="242851"/>
                </a:solidFill>
                <a:latin typeface="Calibri"/>
                <a:cs typeface="Calibri"/>
              </a:rPr>
              <a:t>t</a:t>
            </a:r>
            <a:r>
              <a:rPr sz="6000" b="1" spc="0" baseline="2048" dirty="0">
                <a:solidFill>
                  <a:srgbClr val="242851"/>
                </a:solidFill>
                <a:latin typeface="Calibri"/>
                <a:cs typeface="Calibri"/>
              </a:rPr>
              <a:t>e</a:t>
            </a:r>
            <a:r>
              <a:rPr sz="6000" b="1" spc="-200" baseline="2048" dirty="0">
                <a:solidFill>
                  <a:srgbClr val="242851"/>
                </a:solidFill>
                <a:latin typeface="Calibri"/>
                <a:cs typeface="Calibri"/>
              </a:rPr>
              <a:t> </a:t>
            </a:r>
            <a:r>
              <a:rPr sz="6000" b="1" spc="-100" baseline="2048" dirty="0">
                <a:solidFill>
                  <a:srgbClr val="242851"/>
                </a:solidFill>
                <a:latin typeface="Calibri"/>
                <a:cs typeface="Calibri"/>
              </a:rPr>
              <a:t>Fi</a:t>
            </a:r>
            <a:r>
              <a:rPr sz="6000" b="1" spc="-104" baseline="2048" dirty="0">
                <a:solidFill>
                  <a:srgbClr val="242851"/>
                </a:solidFill>
                <a:latin typeface="Calibri"/>
                <a:cs typeface="Calibri"/>
              </a:rPr>
              <a:t>b</a:t>
            </a:r>
            <a:r>
              <a:rPr sz="6000" b="1" spc="-100" baseline="2048" dirty="0">
                <a:solidFill>
                  <a:srgbClr val="242851"/>
                </a:solidFill>
                <a:latin typeface="Calibri"/>
                <a:cs typeface="Calibri"/>
              </a:rPr>
              <a:t>r</a:t>
            </a:r>
            <a:r>
              <a:rPr sz="6000" b="1" spc="0" baseline="2048" dirty="0">
                <a:solidFill>
                  <a:srgbClr val="242851"/>
                </a:solidFill>
                <a:latin typeface="Calibri"/>
                <a:cs typeface="Calibri"/>
              </a:rPr>
              <a:t>e</a:t>
            </a:r>
            <a:r>
              <a:rPr sz="6000" b="1" spc="-199" baseline="2048" dirty="0">
                <a:solidFill>
                  <a:srgbClr val="242851"/>
                </a:solidFill>
                <a:latin typeface="Calibri"/>
                <a:cs typeface="Calibri"/>
              </a:rPr>
              <a:t> </a:t>
            </a:r>
            <a:r>
              <a:rPr sz="6000" b="1" spc="-104" baseline="2048" dirty="0">
                <a:solidFill>
                  <a:srgbClr val="242851"/>
                </a:solidFill>
                <a:latin typeface="Calibri"/>
                <a:cs typeface="Calibri"/>
              </a:rPr>
              <a:t>N</a:t>
            </a:r>
            <a:r>
              <a:rPr sz="6000" b="1" spc="-100" baseline="2048" dirty="0">
                <a:solidFill>
                  <a:srgbClr val="242851"/>
                </a:solidFill>
                <a:latin typeface="Calibri"/>
                <a:cs typeface="Calibri"/>
              </a:rPr>
              <a:t>D</a:t>
            </a:r>
            <a:r>
              <a:rPr sz="6000" b="1" spc="0" baseline="2048" dirty="0">
                <a:solidFill>
                  <a:srgbClr val="242851"/>
                </a:solidFill>
                <a:latin typeface="Calibri"/>
                <a:cs typeface="Calibri"/>
              </a:rPr>
              <a:t>T</a:t>
            </a:r>
            <a:r>
              <a:rPr sz="6000" b="1" spc="-199" baseline="2048" dirty="0">
                <a:solidFill>
                  <a:srgbClr val="242851"/>
                </a:solidFill>
                <a:latin typeface="Calibri"/>
                <a:cs typeface="Calibri"/>
              </a:rPr>
              <a:t> </a:t>
            </a:r>
            <a:r>
              <a:rPr sz="6000" b="1" spc="-104" baseline="2048" dirty="0">
                <a:solidFill>
                  <a:srgbClr val="242851"/>
                </a:solidFill>
                <a:latin typeface="Calibri"/>
                <a:cs typeface="Calibri"/>
              </a:rPr>
              <a:t>(</a:t>
            </a:r>
            <a:r>
              <a:rPr lang="en-GB" sz="6000" b="1" spc="-104" baseline="2048" dirty="0">
                <a:solidFill>
                  <a:srgbClr val="242851"/>
                </a:solidFill>
                <a:latin typeface="Calibri"/>
                <a:cs typeface="Calibri"/>
              </a:rPr>
              <a:t>1</a:t>
            </a:r>
            <a:r>
              <a:rPr sz="6000" b="1" spc="0" baseline="2048" dirty="0">
                <a:solidFill>
                  <a:srgbClr val="242851"/>
                </a:solidFill>
                <a:latin typeface="Calibri"/>
                <a:cs typeface="Calibri"/>
              </a:rPr>
              <a:t>)</a:t>
            </a:r>
            <a:endParaRPr sz="4000" dirty="0">
              <a:latin typeface="Calibri"/>
              <a:cs typeface="Calibri"/>
            </a:endParaRPr>
          </a:p>
          <a:p>
            <a:pPr marL="12701" marR="76200">
              <a:lnSpc>
                <a:spcPts val="3235"/>
              </a:lnSpc>
            </a:pPr>
            <a:r>
              <a:rPr sz="4800" spc="-100" baseline="2560" dirty="0">
                <a:solidFill>
                  <a:srgbClr val="242851"/>
                </a:solidFill>
                <a:latin typeface="Calibri"/>
                <a:cs typeface="Calibri"/>
              </a:rPr>
              <a:t>C-13</a:t>
            </a:r>
            <a:r>
              <a:rPr sz="4800" spc="0" baseline="2560" dirty="0">
                <a:solidFill>
                  <a:srgbClr val="242851"/>
                </a:solidFill>
                <a:latin typeface="Calibri"/>
                <a:cs typeface="Calibri"/>
              </a:rPr>
              <a:t>0</a:t>
            </a:r>
            <a:r>
              <a:rPr sz="4800" spc="-200" baseline="2560" dirty="0">
                <a:solidFill>
                  <a:srgbClr val="242851"/>
                </a:solidFill>
                <a:latin typeface="Calibri"/>
                <a:cs typeface="Calibri"/>
              </a:rPr>
              <a:t> </a:t>
            </a:r>
            <a:r>
              <a:rPr sz="4800" spc="-100" baseline="2560" dirty="0">
                <a:solidFill>
                  <a:srgbClr val="242851"/>
                </a:solidFill>
                <a:latin typeface="Calibri"/>
                <a:cs typeface="Calibri"/>
              </a:rPr>
              <a:t>Radom</a:t>
            </a:r>
            <a:r>
              <a:rPr sz="4800" spc="0" baseline="2560" dirty="0">
                <a:solidFill>
                  <a:srgbClr val="242851"/>
                </a:solidFill>
                <a:latin typeface="Calibri"/>
                <a:cs typeface="Calibri"/>
              </a:rPr>
              <a:t>e</a:t>
            </a:r>
            <a:r>
              <a:rPr sz="4800" spc="-200" baseline="2560" dirty="0">
                <a:solidFill>
                  <a:srgbClr val="242851"/>
                </a:solidFill>
                <a:latin typeface="Calibri"/>
                <a:cs typeface="Calibri"/>
              </a:rPr>
              <a:t> </a:t>
            </a:r>
            <a:r>
              <a:rPr sz="4800" spc="-100" baseline="2560" dirty="0">
                <a:solidFill>
                  <a:srgbClr val="242851"/>
                </a:solidFill>
                <a:latin typeface="Calibri"/>
                <a:cs typeface="Calibri"/>
              </a:rPr>
              <a:t>S</a:t>
            </a:r>
            <a:r>
              <a:rPr sz="4800" spc="-104" baseline="2560" dirty="0">
                <a:solidFill>
                  <a:srgbClr val="242851"/>
                </a:solidFill>
                <a:latin typeface="Calibri"/>
                <a:cs typeface="Calibri"/>
              </a:rPr>
              <a:t>e</a:t>
            </a:r>
            <a:r>
              <a:rPr sz="4800" spc="-100" baseline="2560" dirty="0">
                <a:solidFill>
                  <a:srgbClr val="242851"/>
                </a:solidFill>
                <a:latin typeface="Calibri"/>
                <a:cs typeface="Calibri"/>
              </a:rPr>
              <a:t>ction</a:t>
            </a:r>
            <a:endParaRPr sz="3200" dirty="0">
              <a:latin typeface="Calibri"/>
              <a:cs typeface="Calibri"/>
            </a:endParaRPr>
          </a:p>
        </p:txBody>
      </p:sp>
      <p:sp>
        <p:nvSpPr>
          <p:cNvPr id="6" name="object 6"/>
          <p:cNvSpPr txBox="1"/>
          <p:nvPr/>
        </p:nvSpPr>
        <p:spPr>
          <a:xfrm>
            <a:off x="470570" y="1518380"/>
            <a:ext cx="6743030" cy="431800"/>
          </a:xfrm>
          <a:prstGeom prst="rect">
            <a:avLst/>
          </a:prstGeom>
        </p:spPr>
        <p:txBody>
          <a:bodyPr wrap="square" lIns="0" tIns="0" rIns="0" bIns="0" rtlCol="0">
            <a:noAutofit/>
          </a:bodyPr>
          <a:lstStyle/>
          <a:p>
            <a:pPr marL="12700">
              <a:lnSpc>
                <a:spcPts val="3400"/>
              </a:lnSpc>
              <a:spcBef>
                <a:spcPts val="170"/>
              </a:spcBef>
            </a:pPr>
            <a:r>
              <a:rPr sz="4800" spc="-100" baseline="1706" dirty="0">
                <a:solidFill>
                  <a:srgbClr val="242851"/>
                </a:solidFill>
                <a:latin typeface="Calibri"/>
                <a:cs typeface="Calibri"/>
              </a:rPr>
              <a:t>Examinatio</a:t>
            </a:r>
            <a:r>
              <a:rPr sz="4800" spc="0" baseline="1706" dirty="0">
                <a:solidFill>
                  <a:srgbClr val="242851"/>
                </a:solidFill>
                <a:latin typeface="Calibri"/>
                <a:cs typeface="Calibri"/>
              </a:rPr>
              <a:t>n</a:t>
            </a:r>
            <a:r>
              <a:rPr sz="4800" spc="-204" baseline="1706" dirty="0">
                <a:solidFill>
                  <a:srgbClr val="242851"/>
                </a:solidFill>
                <a:latin typeface="Calibri"/>
                <a:cs typeface="Calibri"/>
              </a:rPr>
              <a:t> </a:t>
            </a:r>
            <a:r>
              <a:rPr sz="4800" spc="-100" baseline="1706" dirty="0">
                <a:solidFill>
                  <a:srgbClr val="242851"/>
                </a:solidFill>
                <a:latin typeface="Calibri"/>
                <a:cs typeface="Calibri"/>
              </a:rPr>
              <a:t>o</a:t>
            </a:r>
            <a:r>
              <a:rPr sz="4800" spc="0" baseline="1706" dirty="0">
                <a:solidFill>
                  <a:srgbClr val="242851"/>
                </a:solidFill>
                <a:latin typeface="Calibri"/>
                <a:cs typeface="Calibri"/>
              </a:rPr>
              <a:t>f</a:t>
            </a:r>
            <a:r>
              <a:rPr lang="en-GB" sz="4800" spc="0" baseline="1706" dirty="0">
                <a:solidFill>
                  <a:srgbClr val="242851"/>
                </a:solidFill>
                <a:latin typeface="Calibri"/>
                <a:cs typeface="Calibri"/>
              </a:rPr>
              <a:t> Support Bracket (2)</a:t>
            </a:r>
          </a:p>
          <a:p>
            <a:pPr marL="12700">
              <a:lnSpc>
                <a:spcPts val="3400"/>
              </a:lnSpc>
              <a:spcBef>
                <a:spcPts val="170"/>
              </a:spcBef>
            </a:pPr>
            <a:r>
              <a:rPr lang="en-GB" sz="4800" spc="0" baseline="1706" dirty="0">
                <a:solidFill>
                  <a:srgbClr val="242851"/>
                </a:solidFill>
                <a:latin typeface="Calibri"/>
                <a:cs typeface="Calibri"/>
              </a:rPr>
              <a:t> </a:t>
            </a:r>
            <a:endParaRPr sz="3200" dirty="0">
              <a:latin typeface="Calibri"/>
              <a:cs typeface="Calibri"/>
            </a:endParaRPr>
          </a:p>
        </p:txBody>
      </p:sp>
      <p:sp>
        <p:nvSpPr>
          <p:cNvPr id="5" name="object 5"/>
          <p:cNvSpPr txBox="1"/>
          <p:nvPr/>
        </p:nvSpPr>
        <p:spPr>
          <a:xfrm>
            <a:off x="12071977" y="830733"/>
            <a:ext cx="1743773" cy="431800"/>
          </a:xfrm>
          <a:prstGeom prst="rect">
            <a:avLst/>
          </a:prstGeom>
        </p:spPr>
        <p:txBody>
          <a:bodyPr wrap="square" lIns="0" tIns="0" rIns="0" bIns="0" rtlCol="0">
            <a:noAutofit/>
          </a:bodyPr>
          <a:lstStyle/>
          <a:p>
            <a:pPr marL="12700">
              <a:lnSpc>
                <a:spcPts val="3400"/>
              </a:lnSpc>
              <a:spcBef>
                <a:spcPts val="170"/>
              </a:spcBef>
            </a:pPr>
            <a:endParaRPr sz="3200" dirty="0">
              <a:latin typeface="Calibri"/>
              <a:cs typeface="Calibri"/>
            </a:endParaRPr>
          </a:p>
        </p:txBody>
      </p:sp>
      <p:sp>
        <p:nvSpPr>
          <p:cNvPr id="4" name="object 4"/>
          <p:cNvSpPr txBox="1"/>
          <p:nvPr/>
        </p:nvSpPr>
        <p:spPr>
          <a:xfrm>
            <a:off x="4127268" y="2262333"/>
            <a:ext cx="4132252" cy="1162050"/>
          </a:xfrm>
          <a:prstGeom prst="rect">
            <a:avLst/>
          </a:prstGeom>
        </p:spPr>
        <p:txBody>
          <a:bodyPr wrap="square" lIns="0" tIns="0" rIns="0" bIns="0" rtlCol="0">
            <a:noAutofit/>
          </a:bodyPr>
          <a:lstStyle/>
          <a:p>
            <a:pPr marL="12700" marR="30479">
              <a:lnSpc>
                <a:spcPts val="1780"/>
              </a:lnSpc>
              <a:spcBef>
                <a:spcPts val="89"/>
              </a:spcBef>
            </a:pPr>
            <a:r>
              <a:rPr sz="2400" spc="0" baseline="1706" dirty="0">
                <a:latin typeface="Calibri"/>
                <a:cs typeface="Calibri"/>
              </a:rPr>
              <a:t>Reflection from first surface is isolated as a</a:t>
            </a:r>
            <a:endParaRPr sz="1600" dirty="0">
              <a:latin typeface="Calibri"/>
              <a:cs typeface="Calibri"/>
            </a:endParaRPr>
          </a:p>
          <a:p>
            <a:pPr marL="12700" marR="30479">
              <a:lnSpc>
                <a:spcPts val="1900"/>
              </a:lnSpc>
              <a:spcBef>
                <a:spcPts val="5"/>
              </a:spcBef>
            </a:pPr>
            <a:r>
              <a:rPr sz="2400" spc="0" baseline="1706" dirty="0">
                <a:latin typeface="Calibri"/>
                <a:cs typeface="Calibri"/>
              </a:rPr>
              <a:t>region of interest (ROI) with cursors, an image</a:t>
            </a:r>
            <a:endParaRPr sz="1600" dirty="0">
              <a:latin typeface="Calibri"/>
              <a:cs typeface="Calibri"/>
            </a:endParaRPr>
          </a:p>
          <a:p>
            <a:pPr marL="12700">
              <a:lnSpc>
                <a:spcPts val="1900"/>
              </a:lnSpc>
            </a:pPr>
            <a:r>
              <a:rPr sz="2400" spc="0" baseline="1706" dirty="0">
                <a:latin typeface="Calibri"/>
                <a:cs typeface="Calibri"/>
              </a:rPr>
              <a:t>is formed using the integrated power between</a:t>
            </a:r>
            <a:endParaRPr sz="1600" dirty="0">
              <a:latin typeface="Calibri"/>
              <a:cs typeface="Calibri"/>
            </a:endParaRPr>
          </a:p>
          <a:p>
            <a:pPr marL="12700" marR="30479">
              <a:lnSpc>
                <a:spcPts val="1900"/>
              </a:lnSpc>
            </a:pPr>
            <a:r>
              <a:rPr sz="2400" spc="0" baseline="1706" dirty="0">
                <a:latin typeface="Calibri"/>
                <a:cs typeface="Calibri"/>
              </a:rPr>
              <a:t>the cursors.</a:t>
            </a:r>
            <a:endParaRPr sz="1600" dirty="0">
              <a:latin typeface="Calibri"/>
              <a:cs typeface="Calibri"/>
            </a:endParaRPr>
          </a:p>
        </p:txBody>
      </p:sp>
      <p:sp>
        <p:nvSpPr>
          <p:cNvPr id="2" name="object 2"/>
          <p:cNvSpPr txBox="1"/>
          <p:nvPr/>
        </p:nvSpPr>
        <p:spPr>
          <a:xfrm rot="16200000">
            <a:off x="8399431" y="633067"/>
            <a:ext cx="959443" cy="199390"/>
          </a:xfrm>
          <a:prstGeom prst="rect">
            <a:avLst/>
          </a:prstGeom>
        </p:spPr>
        <p:txBody>
          <a:bodyPr wrap="square" lIns="0" tIns="0" rIns="0" bIns="0" rtlCol="0">
            <a:noAutofit/>
          </a:bodyPr>
          <a:lstStyle/>
          <a:p>
            <a:pPr marL="12700">
              <a:lnSpc>
                <a:spcPts val="1570"/>
              </a:lnSpc>
              <a:spcBef>
                <a:spcPts val="78"/>
              </a:spcBef>
            </a:pPr>
            <a:r>
              <a:rPr sz="2100" spc="0" baseline="1950" dirty="0">
                <a:solidFill>
                  <a:srgbClr val="FFFFFF"/>
                </a:solidFill>
                <a:latin typeface="Calibri"/>
                <a:cs typeface="Calibri"/>
              </a:rPr>
              <a:t>bw-nde.com</a:t>
            </a:r>
            <a:endParaRPr sz="1400">
              <a:latin typeface="Calibri"/>
              <a:cs typeface="Calibri"/>
            </a:endParaRPr>
          </a:p>
        </p:txBody>
      </p:sp>
      <p:sp>
        <p:nvSpPr>
          <p:cNvPr id="17" name="Footer Placeholder 16">
            <a:extLst>
              <a:ext uri="{FF2B5EF4-FFF2-40B4-BE49-F238E27FC236}">
                <a16:creationId xmlns:a16="http://schemas.microsoft.com/office/drawing/2014/main" id="{68F167DE-6B32-43DA-8544-B22CFF38B519}"/>
              </a:ext>
            </a:extLst>
          </p:cNvPr>
          <p:cNvSpPr>
            <a:spLocks noGrp="1"/>
          </p:cNvSpPr>
          <p:nvPr>
            <p:ph type="ftr" sz="quarter" idx="11"/>
          </p:nvPr>
        </p:nvSpPr>
        <p:spPr>
          <a:xfrm rot="16200000">
            <a:off x="7138617" y="3495542"/>
            <a:ext cx="3281681" cy="365760"/>
          </a:xfrm>
        </p:spPr>
        <p:txBody>
          <a:bodyPr/>
          <a:lstStyle/>
          <a:p>
            <a:r>
              <a:rPr lang="en-GB"/>
              <a:t>Terahertz technology for coating measurement on composite materials</a:t>
            </a:r>
            <a:endParaRPr lang="en-US" dirty="0"/>
          </a:p>
        </p:txBody>
      </p:sp>
      <p:sp>
        <p:nvSpPr>
          <p:cNvPr id="18" name="Slide Number Placeholder 17">
            <a:extLst>
              <a:ext uri="{FF2B5EF4-FFF2-40B4-BE49-F238E27FC236}">
                <a16:creationId xmlns:a16="http://schemas.microsoft.com/office/drawing/2014/main" id="{AA579597-F729-4C50-9B35-58BCADE58A07}"/>
              </a:ext>
            </a:extLst>
          </p:cNvPr>
          <p:cNvSpPr>
            <a:spLocks noGrp="1"/>
          </p:cNvSpPr>
          <p:nvPr>
            <p:ph type="sldNum" sz="quarter" idx="12"/>
          </p:nvPr>
        </p:nvSpPr>
        <p:spPr/>
        <p:txBody>
          <a:bodyPr/>
          <a:lstStyle/>
          <a:p>
            <a:fld id="{6E2D2B3B-882E-40F3-A32F-6DD516915044}"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mn-lt"/>
              </a:rPr>
              <a:t>What are TeraHertz (THz)?</a:t>
            </a:r>
          </a:p>
        </p:txBody>
      </p:sp>
      <p:sp>
        <p:nvSpPr>
          <p:cNvPr id="6" name="Content Placeholder 5"/>
          <p:cNvSpPr>
            <a:spLocks noGrp="1"/>
          </p:cNvSpPr>
          <p:nvPr>
            <p:ph idx="1"/>
          </p:nvPr>
        </p:nvSpPr>
        <p:spPr>
          <a:xfrm>
            <a:off x="457200" y="1600199"/>
            <a:ext cx="7620000" cy="4386613"/>
          </a:xfrm>
        </p:spPr>
        <p:txBody>
          <a:bodyPr>
            <a:normAutofit/>
          </a:bodyPr>
          <a:lstStyle/>
          <a:p>
            <a:r>
              <a:rPr lang="en-US" dirty="0"/>
              <a:t>TeraHertz (10</a:t>
            </a:r>
            <a:r>
              <a:rPr lang="en-US" baseline="30000" dirty="0"/>
              <a:t>12</a:t>
            </a:r>
            <a:r>
              <a:rPr lang="en-US" dirty="0"/>
              <a:t> Hz) radiation is part of the electromagnetic spectrum lying between microwaves and the far-IR.  </a:t>
            </a:r>
          </a:p>
          <a:p>
            <a:r>
              <a:rPr lang="en-US" dirty="0"/>
              <a:t>This region was known as the “TeraHertz Gap” and  relates  frequencies ranging from 0.1-10THz and wavelengths from 3mm to 30</a:t>
            </a:r>
            <a:r>
              <a:rPr lang="el-GR" dirty="0">
                <a:latin typeface="Calibri" panose="020F0502020204030204" pitchFamily="34" charset="0"/>
                <a:cs typeface="Calibri" panose="020F0502020204030204" pitchFamily="34" charset="0"/>
              </a:rPr>
              <a:t>μ</a:t>
            </a:r>
            <a:r>
              <a:rPr lang="en-US" dirty="0"/>
              <a:t>m.</a:t>
            </a:r>
          </a:p>
          <a:p>
            <a:endParaRPr lang="en-US" dirty="0"/>
          </a:p>
        </p:txBody>
      </p:sp>
      <p:sp>
        <p:nvSpPr>
          <p:cNvPr id="5" name="Footer Placeholder 4">
            <a:extLst>
              <a:ext uri="{FF2B5EF4-FFF2-40B4-BE49-F238E27FC236}">
                <a16:creationId xmlns:a16="http://schemas.microsoft.com/office/drawing/2014/main" id="{BE490C99-A301-4517-B143-58707971681E}"/>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8" name="Slide Number Placeholder 7">
            <a:extLst>
              <a:ext uri="{FF2B5EF4-FFF2-40B4-BE49-F238E27FC236}">
                <a16:creationId xmlns:a16="http://schemas.microsoft.com/office/drawing/2014/main" id="{8D68C3F2-DA1E-41CB-A263-629511ABD051}"/>
              </a:ext>
            </a:extLst>
          </p:cNvPr>
          <p:cNvSpPr>
            <a:spLocks noGrp="1"/>
          </p:cNvSpPr>
          <p:nvPr>
            <p:ph type="sldNum" sz="quarter" idx="12"/>
          </p:nvPr>
        </p:nvSpPr>
        <p:spPr/>
        <p:txBody>
          <a:bodyPr/>
          <a:lstStyle/>
          <a:p>
            <a:fld id="{6E2D2B3B-882E-40F3-A32F-6DD516915044}" type="slidenum">
              <a:rPr lang="en-US" smtClean="0"/>
              <a:pPr/>
              <a:t>3</a:t>
            </a:fld>
            <a:endParaRPr lang="en-US" dirty="0"/>
          </a:p>
        </p:txBody>
      </p:sp>
      <p:pic>
        <p:nvPicPr>
          <p:cNvPr id="3" name="Picture 2">
            <a:extLst>
              <a:ext uri="{FF2B5EF4-FFF2-40B4-BE49-F238E27FC236}">
                <a16:creationId xmlns:a16="http://schemas.microsoft.com/office/drawing/2014/main" id="{002AB7EB-BAEE-4054-84AF-D0E403B292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12733" y="3619874"/>
            <a:ext cx="4731934" cy="2296887"/>
          </a:xfrm>
          <a:prstGeom prst="rect">
            <a:avLst/>
          </a:prstGeom>
        </p:spPr>
      </p:pic>
    </p:spTree>
    <p:extLst>
      <p:ext uri="{BB962C8B-B14F-4D97-AF65-F5344CB8AC3E}">
        <p14:creationId xmlns:p14="http://schemas.microsoft.com/office/powerpoint/2010/main" val="384993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8458198" y="1"/>
            <a:ext cx="685800" cy="5486398"/>
          </a:xfrm>
          <a:custGeom>
            <a:avLst/>
            <a:gdLst/>
            <a:ahLst/>
            <a:cxnLst/>
            <a:rect l="l" t="t" r="r" b="b"/>
            <a:pathLst>
              <a:path w="685800" h="5486398">
                <a:moveTo>
                  <a:pt x="0" y="5486398"/>
                </a:moveTo>
                <a:lnTo>
                  <a:pt x="685800" y="5486398"/>
                </a:lnTo>
                <a:lnTo>
                  <a:pt x="685800" y="0"/>
                </a:lnTo>
                <a:lnTo>
                  <a:pt x="0" y="0"/>
                </a:lnTo>
                <a:lnTo>
                  <a:pt x="0" y="5486398"/>
                </a:lnTo>
                <a:close/>
              </a:path>
            </a:pathLst>
          </a:custGeom>
          <a:solidFill>
            <a:srgbClr val="242851"/>
          </a:solidFill>
        </p:spPr>
        <p:txBody>
          <a:bodyPr wrap="square" lIns="0" tIns="0" rIns="0" bIns="0" rtlCol="0">
            <a:noAutofit/>
          </a:bodyPr>
          <a:lstStyle/>
          <a:p>
            <a:endParaRPr/>
          </a:p>
        </p:txBody>
      </p:sp>
      <p:sp>
        <p:nvSpPr>
          <p:cNvPr id="10" name="object 10"/>
          <p:cNvSpPr/>
          <p:nvPr/>
        </p:nvSpPr>
        <p:spPr>
          <a:xfrm>
            <a:off x="8458198" y="6172199"/>
            <a:ext cx="685800" cy="685799"/>
          </a:xfrm>
          <a:custGeom>
            <a:avLst/>
            <a:gdLst/>
            <a:ahLst/>
            <a:cxnLst/>
            <a:rect l="l" t="t" r="r" b="b"/>
            <a:pathLst>
              <a:path w="685800" h="685799">
                <a:moveTo>
                  <a:pt x="0" y="685799"/>
                </a:moveTo>
                <a:lnTo>
                  <a:pt x="685800" y="685799"/>
                </a:lnTo>
                <a:lnTo>
                  <a:pt x="685800" y="0"/>
                </a:lnTo>
                <a:lnTo>
                  <a:pt x="0" y="0"/>
                </a:lnTo>
                <a:lnTo>
                  <a:pt x="0" y="685799"/>
                </a:lnTo>
                <a:close/>
              </a:path>
            </a:pathLst>
          </a:custGeom>
          <a:solidFill>
            <a:srgbClr val="242851"/>
          </a:solidFill>
        </p:spPr>
        <p:txBody>
          <a:bodyPr wrap="square" lIns="0" tIns="0" rIns="0" bIns="0" rtlCol="0">
            <a:noAutofit/>
          </a:bodyPr>
          <a:lstStyle/>
          <a:p>
            <a:endParaRPr/>
          </a:p>
        </p:txBody>
      </p:sp>
      <p:sp>
        <p:nvSpPr>
          <p:cNvPr id="11" name="object 11"/>
          <p:cNvSpPr/>
          <p:nvPr/>
        </p:nvSpPr>
        <p:spPr>
          <a:xfrm>
            <a:off x="8458198" y="5486400"/>
            <a:ext cx="685800" cy="685799"/>
          </a:xfrm>
          <a:custGeom>
            <a:avLst/>
            <a:gdLst/>
            <a:ahLst/>
            <a:cxnLst/>
            <a:rect l="l" t="t" r="r" b="b"/>
            <a:pathLst>
              <a:path w="685800" h="685799">
                <a:moveTo>
                  <a:pt x="0" y="0"/>
                </a:moveTo>
                <a:lnTo>
                  <a:pt x="0" y="685799"/>
                </a:lnTo>
                <a:lnTo>
                  <a:pt x="685800" y="685799"/>
                </a:lnTo>
                <a:lnTo>
                  <a:pt x="685800" y="0"/>
                </a:lnTo>
                <a:lnTo>
                  <a:pt x="0" y="0"/>
                </a:lnTo>
                <a:close/>
              </a:path>
            </a:pathLst>
          </a:custGeom>
          <a:solidFill>
            <a:srgbClr val="619DD1"/>
          </a:solidFill>
        </p:spPr>
        <p:txBody>
          <a:bodyPr wrap="square" lIns="0" tIns="0" rIns="0" bIns="0" rtlCol="0">
            <a:noAutofit/>
          </a:bodyPr>
          <a:lstStyle/>
          <a:p>
            <a:endParaRPr/>
          </a:p>
        </p:txBody>
      </p:sp>
      <p:sp>
        <p:nvSpPr>
          <p:cNvPr id="12" name="object 12"/>
          <p:cNvSpPr/>
          <p:nvPr/>
        </p:nvSpPr>
        <p:spPr>
          <a:xfrm>
            <a:off x="469668" y="2423160"/>
            <a:ext cx="3341715" cy="334264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13" name="object 13"/>
          <p:cNvSpPr/>
          <p:nvPr/>
        </p:nvSpPr>
        <p:spPr>
          <a:xfrm>
            <a:off x="4160518" y="3877887"/>
            <a:ext cx="3990108" cy="1722813"/>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14" name="object 14"/>
          <p:cNvSpPr/>
          <p:nvPr/>
        </p:nvSpPr>
        <p:spPr>
          <a:xfrm>
            <a:off x="8678486" y="224444"/>
            <a:ext cx="344978" cy="1018309"/>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7" name="object 7"/>
          <p:cNvSpPr txBox="1"/>
          <p:nvPr/>
        </p:nvSpPr>
        <p:spPr>
          <a:xfrm>
            <a:off x="470569" y="519459"/>
            <a:ext cx="4972874" cy="948122"/>
          </a:xfrm>
          <a:prstGeom prst="rect">
            <a:avLst/>
          </a:prstGeom>
        </p:spPr>
        <p:txBody>
          <a:bodyPr wrap="square" lIns="0" tIns="0" rIns="0" bIns="0" rtlCol="0">
            <a:noAutofit/>
          </a:bodyPr>
          <a:lstStyle/>
          <a:p>
            <a:pPr marL="12700">
              <a:lnSpc>
                <a:spcPts val="4230"/>
              </a:lnSpc>
              <a:spcBef>
                <a:spcPts val="211"/>
              </a:spcBef>
            </a:pPr>
            <a:r>
              <a:rPr sz="6000" b="1" spc="-100" baseline="2048" dirty="0">
                <a:solidFill>
                  <a:srgbClr val="242851"/>
                </a:solidFill>
                <a:latin typeface="Calibri"/>
                <a:cs typeface="Calibri"/>
              </a:rPr>
              <a:t>Com</a:t>
            </a:r>
            <a:r>
              <a:rPr sz="6000" b="1" spc="-104" baseline="2048" dirty="0">
                <a:solidFill>
                  <a:srgbClr val="242851"/>
                </a:solidFill>
                <a:latin typeface="Calibri"/>
                <a:cs typeface="Calibri"/>
              </a:rPr>
              <a:t>po</a:t>
            </a:r>
            <a:r>
              <a:rPr sz="6000" b="1" spc="-100" baseline="2048" dirty="0">
                <a:solidFill>
                  <a:srgbClr val="242851"/>
                </a:solidFill>
                <a:latin typeface="Calibri"/>
                <a:cs typeface="Calibri"/>
              </a:rPr>
              <a:t>si</a:t>
            </a:r>
            <a:r>
              <a:rPr sz="6000" b="1" spc="-104" baseline="2048" dirty="0">
                <a:solidFill>
                  <a:srgbClr val="242851"/>
                </a:solidFill>
                <a:latin typeface="Calibri"/>
                <a:cs typeface="Calibri"/>
              </a:rPr>
              <a:t>t</a:t>
            </a:r>
            <a:r>
              <a:rPr sz="6000" b="1" spc="0" baseline="2048" dirty="0">
                <a:solidFill>
                  <a:srgbClr val="242851"/>
                </a:solidFill>
                <a:latin typeface="Calibri"/>
                <a:cs typeface="Calibri"/>
              </a:rPr>
              <a:t>e</a:t>
            </a:r>
            <a:r>
              <a:rPr sz="6000" b="1" spc="-200" baseline="2048" dirty="0">
                <a:solidFill>
                  <a:srgbClr val="242851"/>
                </a:solidFill>
                <a:latin typeface="Calibri"/>
                <a:cs typeface="Calibri"/>
              </a:rPr>
              <a:t> </a:t>
            </a:r>
            <a:r>
              <a:rPr sz="6000" b="1" spc="-100" baseline="2048" dirty="0">
                <a:solidFill>
                  <a:srgbClr val="242851"/>
                </a:solidFill>
                <a:latin typeface="Calibri"/>
                <a:cs typeface="Calibri"/>
              </a:rPr>
              <a:t>Fi</a:t>
            </a:r>
            <a:r>
              <a:rPr sz="6000" b="1" spc="-104" baseline="2048" dirty="0">
                <a:solidFill>
                  <a:srgbClr val="242851"/>
                </a:solidFill>
                <a:latin typeface="Calibri"/>
                <a:cs typeface="Calibri"/>
              </a:rPr>
              <a:t>b</a:t>
            </a:r>
            <a:r>
              <a:rPr sz="6000" b="1" spc="-100" baseline="2048" dirty="0">
                <a:solidFill>
                  <a:srgbClr val="242851"/>
                </a:solidFill>
                <a:latin typeface="Calibri"/>
                <a:cs typeface="Calibri"/>
              </a:rPr>
              <a:t>r</a:t>
            </a:r>
            <a:r>
              <a:rPr sz="6000" b="1" spc="0" baseline="2048" dirty="0">
                <a:solidFill>
                  <a:srgbClr val="242851"/>
                </a:solidFill>
                <a:latin typeface="Calibri"/>
                <a:cs typeface="Calibri"/>
              </a:rPr>
              <a:t>e</a:t>
            </a:r>
            <a:r>
              <a:rPr sz="6000" b="1" spc="-199" baseline="2048" dirty="0">
                <a:solidFill>
                  <a:srgbClr val="242851"/>
                </a:solidFill>
                <a:latin typeface="Calibri"/>
                <a:cs typeface="Calibri"/>
              </a:rPr>
              <a:t> </a:t>
            </a:r>
            <a:r>
              <a:rPr sz="6000" b="1" spc="-104" baseline="2048" dirty="0">
                <a:solidFill>
                  <a:srgbClr val="242851"/>
                </a:solidFill>
                <a:latin typeface="Calibri"/>
                <a:cs typeface="Calibri"/>
              </a:rPr>
              <a:t>N</a:t>
            </a:r>
            <a:r>
              <a:rPr sz="6000" b="1" spc="-100" baseline="2048" dirty="0">
                <a:solidFill>
                  <a:srgbClr val="242851"/>
                </a:solidFill>
                <a:latin typeface="Calibri"/>
                <a:cs typeface="Calibri"/>
              </a:rPr>
              <a:t>D</a:t>
            </a:r>
            <a:r>
              <a:rPr sz="6000" b="1" spc="0" baseline="2048" dirty="0">
                <a:solidFill>
                  <a:srgbClr val="242851"/>
                </a:solidFill>
                <a:latin typeface="Calibri"/>
                <a:cs typeface="Calibri"/>
              </a:rPr>
              <a:t>T</a:t>
            </a:r>
            <a:r>
              <a:rPr sz="6000" b="1" spc="-199" baseline="2048" dirty="0">
                <a:solidFill>
                  <a:srgbClr val="242851"/>
                </a:solidFill>
                <a:latin typeface="Calibri"/>
                <a:cs typeface="Calibri"/>
              </a:rPr>
              <a:t> </a:t>
            </a:r>
            <a:r>
              <a:rPr sz="6000" b="1" spc="-104" baseline="2048" dirty="0">
                <a:solidFill>
                  <a:srgbClr val="242851"/>
                </a:solidFill>
                <a:latin typeface="Calibri"/>
                <a:cs typeface="Calibri"/>
              </a:rPr>
              <a:t>(</a:t>
            </a:r>
            <a:r>
              <a:rPr lang="en-GB" sz="6000" b="1" spc="-104" baseline="2048" dirty="0">
                <a:solidFill>
                  <a:srgbClr val="242851"/>
                </a:solidFill>
                <a:latin typeface="Calibri"/>
                <a:cs typeface="Calibri"/>
              </a:rPr>
              <a:t>1</a:t>
            </a:r>
            <a:r>
              <a:rPr sz="6000" b="1" spc="0" baseline="2048" dirty="0">
                <a:solidFill>
                  <a:srgbClr val="242851"/>
                </a:solidFill>
                <a:latin typeface="Calibri"/>
                <a:cs typeface="Calibri"/>
              </a:rPr>
              <a:t>)</a:t>
            </a:r>
            <a:endParaRPr sz="4000" dirty="0">
              <a:latin typeface="Calibri"/>
              <a:cs typeface="Calibri"/>
            </a:endParaRPr>
          </a:p>
          <a:p>
            <a:pPr marL="12701" marR="76200">
              <a:lnSpc>
                <a:spcPts val="3235"/>
              </a:lnSpc>
            </a:pPr>
            <a:r>
              <a:rPr sz="4800" spc="-100" baseline="2560" dirty="0">
                <a:solidFill>
                  <a:srgbClr val="242851"/>
                </a:solidFill>
                <a:latin typeface="Calibri"/>
                <a:cs typeface="Calibri"/>
              </a:rPr>
              <a:t>C-13</a:t>
            </a:r>
            <a:r>
              <a:rPr sz="4800" spc="0" baseline="2560" dirty="0">
                <a:solidFill>
                  <a:srgbClr val="242851"/>
                </a:solidFill>
                <a:latin typeface="Calibri"/>
                <a:cs typeface="Calibri"/>
              </a:rPr>
              <a:t>0</a:t>
            </a:r>
            <a:r>
              <a:rPr sz="4800" spc="-200" baseline="2560" dirty="0">
                <a:solidFill>
                  <a:srgbClr val="242851"/>
                </a:solidFill>
                <a:latin typeface="Calibri"/>
                <a:cs typeface="Calibri"/>
              </a:rPr>
              <a:t> </a:t>
            </a:r>
            <a:r>
              <a:rPr sz="4800" spc="-100" baseline="2560" dirty="0">
                <a:solidFill>
                  <a:srgbClr val="242851"/>
                </a:solidFill>
                <a:latin typeface="Calibri"/>
                <a:cs typeface="Calibri"/>
              </a:rPr>
              <a:t>Radom</a:t>
            </a:r>
            <a:r>
              <a:rPr sz="4800" spc="0" baseline="2560" dirty="0">
                <a:solidFill>
                  <a:srgbClr val="242851"/>
                </a:solidFill>
                <a:latin typeface="Calibri"/>
                <a:cs typeface="Calibri"/>
              </a:rPr>
              <a:t>e</a:t>
            </a:r>
            <a:r>
              <a:rPr sz="4800" spc="-200" baseline="2560" dirty="0">
                <a:solidFill>
                  <a:srgbClr val="242851"/>
                </a:solidFill>
                <a:latin typeface="Calibri"/>
                <a:cs typeface="Calibri"/>
              </a:rPr>
              <a:t> </a:t>
            </a:r>
            <a:r>
              <a:rPr sz="4800" spc="-100" baseline="2560" dirty="0">
                <a:solidFill>
                  <a:srgbClr val="242851"/>
                </a:solidFill>
                <a:latin typeface="Calibri"/>
                <a:cs typeface="Calibri"/>
              </a:rPr>
              <a:t>S</a:t>
            </a:r>
            <a:r>
              <a:rPr sz="4800" spc="-104" baseline="2560" dirty="0">
                <a:solidFill>
                  <a:srgbClr val="242851"/>
                </a:solidFill>
                <a:latin typeface="Calibri"/>
                <a:cs typeface="Calibri"/>
              </a:rPr>
              <a:t>e</a:t>
            </a:r>
            <a:r>
              <a:rPr sz="4800" spc="-100" baseline="2560" dirty="0">
                <a:solidFill>
                  <a:srgbClr val="242851"/>
                </a:solidFill>
                <a:latin typeface="Calibri"/>
                <a:cs typeface="Calibri"/>
              </a:rPr>
              <a:t>ction</a:t>
            </a:r>
            <a:endParaRPr sz="3200" dirty="0">
              <a:latin typeface="Calibri"/>
              <a:cs typeface="Calibri"/>
            </a:endParaRPr>
          </a:p>
        </p:txBody>
      </p:sp>
      <p:sp>
        <p:nvSpPr>
          <p:cNvPr id="4" name="object 4"/>
          <p:cNvSpPr txBox="1"/>
          <p:nvPr/>
        </p:nvSpPr>
        <p:spPr>
          <a:xfrm>
            <a:off x="4207682" y="2591686"/>
            <a:ext cx="3975037" cy="952500"/>
          </a:xfrm>
          <a:prstGeom prst="rect">
            <a:avLst/>
          </a:prstGeom>
        </p:spPr>
        <p:txBody>
          <a:bodyPr wrap="square" lIns="0" tIns="0" rIns="0" bIns="0" rtlCol="0">
            <a:noAutofit/>
          </a:bodyPr>
          <a:lstStyle/>
          <a:p>
            <a:pPr marL="12700">
              <a:lnSpc>
                <a:spcPts val="1780"/>
              </a:lnSpc>
              <a:spcBef>
                <a:spcPts val="89"/>
              </a:spcBef>
            </a:pPr>
            <a:r>
              <a:rPr sz="2400" spc="0" baseline="1706" dirty="0">
                <a:latin typeface="Calibri"/>
                <a:cs typeface="Calibri"/>
              </a:rPr>
              <a:t>The ROI is moved to the second surface, and an</a:t>
            </a:r>
            <a:endParaRPr sz="1600">
              <a:latin typeface="Calibri"/>
              <a:cs typeface="Calibri"/>
            </a:endParaRPr>
          </a:p>
          <a:p>
            <a:pPr marL="12700" marR="30479">
              <a:lnSpc>
                <a:spcPts val="1900"/>
              </a:lnSpc>
              <a:spcBef>
                <a:spcPts val="5"/>
              </a:spcBef>
            </a:pPr>
            <a:r>
              <a:rPr sz="2400" spc="0" baseline="1706" dirty="0">
                <a:latin typeface="Calibri"/>
                <a:cs typeface="Calibri"/>
              </a:rPr>
              <a:t>image is formed using the integrated power</a:t>
            </a:r>
            <a:endParaRPr sz="1600">
              <a:latin typeface="Calibri"/>
              <a:cs typeface="Calibri"/>
            </a:endParaRPr>
          </a:p>
          <a:p>
            <a:pPr marL="12700" marR="30479">
              <a:lnSpc>
                <a:spcPts val="1900"/>
              </a:lnSpc>
            </a:pPr>
            <a:r>
              <a:rPr sz="2400" spc="0" baseline="1706" dirty="0">
                <a:latin typeface="Calibri"/>
                <a:cs typeface="Calibri"/>
              </a:rPr>
              <a:t>between the cursors.</a:t>
            </a:r>
            <a:endParaRPr sz="1600">
              <a:latin typeface="Calibri"/>
              <a:cs typeface="Calibri"/>
            </a:endParaRPr>
          </a:p>
          <a:p>
            <a:pPr marL="12700" marR="30479">
              <a:lnSpc>
                <a:spcPts val="1900"/>
              </a:lnSpc>
            </a:pPr>
            <a:r>
              <a:rPr sz="2400" spc="0" baseline="1706" dirty="0">
                <a:latin typeface="Calibri"/>
                <a:cs typeface="Calibri"/>
              </a:rPr>
              <a:t>The ribbed channel structure can be identified.</a:t>
            </a:r>
            <a:endParaRPr sz="1600">
              <a:latin typeface="Calibri"/>
              <a:cs typeface="Calibri"/>
            </a:endParaRPr>
          </a:p>
        </p:txBody>
      </p:sp>
      <p:sp>
        <p:nvSpPr>
          <p:cNvPr id="2" name="object 2"/>
          <p:cNvSpPr txBox="1"/>
          <p:nvPr/>
        </p:nvSpPr>
        <p:spPr>
          <a:xfrm rot="16200000">
            <a:off x="8399431" y="633067"/>
            <a:ext cx="959443" cy="199390"/>
          </a:xfrm>
          <a:prstGeom prst="rect">
            <a:avLst/>
          </a:prstGeom>
        </p:spPr>
        <p:txBody>
          <a:bodyPr wrap="square" lIns="0" tIns="0" rIns="0" bIns="0" rtlCol="0">
            <a:noAutofit/>
          </a:bodyPr>
          <a:lstStyle/>
          <a:p>
            <a:pPr marL="12700">
              <a:lnSpc>
                <a:spcPts val="1570"/>
              </a:lnSpc>
              <a:spcBef>
                <a:spcPts val="78"/>
              </a:spcBef>
            </a:pPr>
            <a:r>
              <a:rPr sz="2100" spc="0" baseline="1950" dirty="0">
                <a:solidFill>
                  <a:srgbClr val="FFFFFF"/>
                </a:solidFill>
                <a:latin typeface="Calibri"/>
                <a:cs typeface="Calibri"/>
              </a:rPr>
              <a:t>bw-nde.com</a:t>
            </a:r>
            <a:endParaRPr sz="1400">
              <a:latin typeface="Calibri"/>
              <a:cs typeface="Calibri"/>
            </a:endParaRPr>
          </a:p>
        </p:txBody>
      </p:sp>
      <p:sp>
        <p:nvSpPr>
          <p:cNvPr id="15" name="object 6">
            <a:extLst>
              <a:ext uri="{FF2B5EF4-FFF2-40B4-BE49-F238E27FC236}">
                <a16:creationId xmlns:a16="http://schemas.microsoft.com/office/drawing/2014/main" id="{02A4373F-5783-4C74-B9ED-DFBC754964E9}"/>
              </a:ext>
            </a:extLst>
          </p:cNvPr>
          <p:cNvSpPr txBox="1"/>
          <p:nvPr/>
        </p:nvSpPr>
        <p:spPr>
          <a:xfrm>
            <a:off x="470570" y="1518380"/>
            <a:ext cx="6743030" cy="431800"/>
          </a:xfrm>
          <a:prstGeom prst="rect">
            <a:avLst/>
          </a:prstGeom>
        </p:spPr>
        <p:txBody>
          <a:bodyPr wrap="square" lIns="0" tIns="0" rIns="0" bIns="0" rtlCol="0">
            <a:noAutofit/>
          </a:bodyPr>
          <a:lstStyle/>
          <a:p>
            <a:pPr marL="12700">
              <a:lnSpc>
                <a:spcPts val="3400"/>
              </a:lnSpc>
              <a:spcBef>
                <a:spcPts val="170"/>
              </a:spcBef>
            </a:pPr>
            <a:r>
              <a:rPr sz="4800" spc="-100" baseline="1706" dirty="0">
                <a:solidFill>
                  <a:srgbClr val="242851"/>
                </a:solidFill>
                <a:latin typeface="Calibri"/>
                <a:cs typeface="Calibri"/>
              </a:rPr>
              <a:t>Examinatio</a:t>
            </a:r>
            <a:r>
              <a:rPr sz="4800" spc="0" baseline="1706" dirty="0">
                <a:solidFill>
                  <a:srgbClr val="242851"/>
                </a:solidFill>
                <a:latin typeface="Calibri"/>
                <a:cs typeface="Calibri"/>
              </a:rPr>
              <a:t>n</a:t>
            </a:r>
            <a:r>
              <a:rPr sz="4800" spc="-204" baseline="1706" dirty="0">
                <a:solidFill>
                  <a:srgbClr val="242851"/>
                </a:solidFill>
                <a:latin typeface="Calibri"/>
                <a:cs typeface="Calibri"/>
              </a:rPr>
              <a:t> </a:t>
            </a:r>
            <a:r>
              <a:rPr sz="4800" spc="-100" baseline="1706" dirty="0">
                <a:solidFill>
                  <a:srgbClr val="242851"/>
                </a:solidFill>
                <a:latin typeface="Calibri"/>
                <a:cs typeface="Calibri"/>
              </a:rPr>
              <a:t>o</a:t>
            </a:r>
            <a:r>
              <a:rPr sz="4800" spc="0" baseline="1706" dirty="0">
                <a:solidFill>
                  <a:srgbClr val="242851"/>
                </a:solidFill>
                <a:latin typeface="Calibri"/>
                <a:cs typeface="Calibri"/>
              </a:rPr>
              <a:t>f</a:t>
            </a:r>
            <a:r>
              <a:rPr lang="en-GB" sz="4800" spc="0" baseline="1706" dirty="0">
                <a:solidFill>
                  <a:srgbClr val="242851"/>
                </a:solidFill>
                <a:latin typeface="Calibri"/>
                <a:cs typeface="Calibri"/>
              </a:rPr>
              <a:t> Support Bracket (3)</a:t>
            </a:r>
          </a:p>
          <a:p>
            <a:pPr marL="12700">
              <a:lnSpc>
                <a:spcPts val="3400"/>
              </a:lnSpc>
              <a:spcBef>
                <a:spcPts val="170"/>
              </a:spcBef>
            </a:pPr>
            <a:r>
              <a:rPr lang="en-GB" sz="4800" spc="0" baseline="1706" dirty="0">
                <a:solidFill>
                  <a:srgbClr val="242851"/>
                </a:solidFill>
                <a:latin typeface="Calibri"/>
                <a:cs typeface="Calibri"/>
              </a:rPr>
              <a:t> </a:t>
            </a:r>
            <a:endParaRPr sz="3200" dirty="0">
              <a:latin typeface="Calibri"/>
              <a:cs typeface="Calibri"/>
            </a:endParaRPr>
          </a:p>
        </p:txBody>
      </p:sp>
      <p:sp>
        <p:nvSpPr>
          <p:cNvPr id="18" name="Footer Placeholder 17">
            <a:extLst>
              <a:ext uri="{FF2B5EF4-FFF2-40B4-BE49-F238E27FC236}">
                <a16:creationId xmlns:a16="http://schemas.microsoft.com/office/drawing/2014/main" id="{5115635F-E198-4FD6-B708-5F666CB8D801}"/>
              </a:ext>
            </a:extLst>
          </p:cNvPr>
          <p:cNvSpPr>
            <a:spLocks noGrp="1"/>
          </p:cNvSpPr>
          <p:nvPr>
            <p:ph type="ftr" sz="quarter" idx="11"/>
          </p:nvPr>
        </p:nvSpPr>
        <p:spPr>
          <a:xfrm rot="16200000">
            <a:off x="7029348" y="3499850"/>
            <a:ext cx="3465101" cy="365760"/>
          </a:xfrm>
        </p:spPr>
        <p:txBody>
          <a:bodyPr/>
          <a:lstStyle/>
          <a:p>
            <a:r>
              <a:rPr lang="en-GB"/>
              <a:t>Terahertz technology for coating measurement on composite materials</a:t>
            </a:r>
            <a:endParaRPr lang="en-US" dirty="0"/>
          </a:p>
        </p:txBody>
      </p:sp>
      <p:sp>
        <p:nvSpPr>
          <p:cNvPr id="19" name="Slide Number Placeholder 18">
            <a:extLst>
              <a:ext uri="{FF2B5EF4-FFF2-40B4-BE49-F238E27FC236}">
                <a16:creationId xmlns:a16="http://schemas.microsoft.com/office/drawing/2014/main" id="{9A14F56E-C0E0-46B7-84AE-ABE0189FFC96}"/>
              </a:ext>
            </a:extLst>
          </p:cNvPr>
          <p:cNvSpPr>
            <a:spLocks noGrp="1"/>
          </p:cNvSpPr>
          <p:nvPr>
            <p:ph type="sldNum" sz="quarter" idx="12"/>
          </p:nvPr>
        </p:nvSpPr>
        <p:spPr/>
        <p:txBody>
          <a:bodyPr/>
          <a:lstStyle/>
          <a:p>
            <a:fld id="{6E2D2B3B-882E-40F3-A32F-6DD516915044}"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8458198" y="1"/>
            <a:ext cx="685800" cy="5486398"/>
          </a:xfrm>
          <a:custGeom>
            <a:avLst/>
            <a:gdLst/>
            <a:ahLst/>
            <a:cxnLst/>
            <a:rect l="l" t="t" r="r" b="b"/>
            <a:pathLst>
              <a:path w="685800" h="5486398">
                <a:moveTo>
                  <a:pt x="0" y="5486398"/>
                </a:moveTo>
                <a:lnTo>
                  <a:pt x="685800" y="5486398"/>
                </a:lnTo>
                <a:lnTo>
                  <a:pt x="685800" y="0"/>
                </a:lnTo>
                <a:lnTo>
                  <a:pt x="0" y="0"/>
                </a:lnTo>
                <a:lnTo>
                  <a:pt x="0" y="5486398"/>
                </a:lnTo>
                <a:close/>
              </a:path>
            </a:pathLst>
          </a:custGeom>
          <a:solidFill>
            <a:srgbClr val="242851"/>
          </a:solidFill>
        </p:spPr>
        <p:txBody>
          <a:bodyPr wrap="square" lIns="0" tIns="0" rIns="0" bIns="0" rtlCol="0">
            <a:noAutofit/>
          </a:bodyPr>
          <a:lstStyle/>
          <a:p>
            <a:endParaRPr/>
          </a:p>
        </p:txBody>
      </p:sp>
      <p:sp>
        <p:nvSpPr>
          <p:cNvPr id="10" name="object 10"/>
          <p:cNvSpPr/>
          <p:nvPr/>
        </p:nvSpPr>
        <p:spPr>
          <a:xfrm>
            <a:off x="8458198" y="6172199"/>
            <a:ext cx="685800" cy="685799"/>
          </a:xfrm>
          <a:custGeom>
            <a:avLst/>
            <a:gdLst/>
            <a:ahLst/>
            <a:cxnLst/>
            <a:rect l="l" t="t" r="r" b="b"/>
            <a:pathLst>
              <a:path w="685800" h="685799">
                <a:moveTo>
                  <a:pt x="0" y="685799"/>
                </a:moveTo>
                <a:lnTo>
                  <a:pt x="685800" y="685799"/>
                </a:lnTo>
                <a:lnTo>
                  <a:pt x="685800" y="0"/>
                </a:lnTo>
                <a:lnTo>
                  <a:pt x="0" y="0"/>
                </a:lnTo>
                <a:lnTo>
                  <a:pt x="0" y="685799"/>
                </a:lnTo>
                <a:close/>
              </a:path>
            </a:pathLst>
          </a:custGeom>
          <a:solidFill>
            <a:srgbClr val="242851"/>
          </a:solidFill>
        </p:spPr>
        <p:txBody>
          <a:bodyPr wrap="square" lIns="0" tIns="0" rIns="0" bIns="0" rtlCol="0">
            <a:noAutofit/>
          </a:bodyPr>
          <a:lstStyle/>
          <a:p>
            <a:endParaRPr/>
          </a:p>
        </p:txBody>
      </p:sp>
      <p:sp>
        <p:nvSpPr>
          <p:cNvPr id="11" name="object 11"/>
          <p:cNvSpPr/>
          <p:nvPr/>
        </p:nvSpPr>
        <p:spPr>
          <a:xfrm>
            <a:off x="8458198" y="5486400"/>
            <a:ext cx="685800" cy="685799"/>
          </a:xfrm>
          <a:custGeom>
            <a:avLst/>
            <a:gdLst/>
            <a:ahLst/>
            <a:cxnLst/>
            <a:rect l="l" t="t" r="r" b="b"/>
            <a:pathLst>
              <a:path w="685800" h="685799">
                <a:moveTo>
                  <a:pt x="0" y="0"/>
                </a:moveTo>
                <a:lnTo>
                  <a:pt x="0" y="685799"/>
                </a:lnTo>
                <a:lnTo>
                  <a:pt x="685800" y="685799"/>
                </a:lnTo>
                <a:lnTo>
                  <a:pt x="685800" y="0"/>
                </a:lnTo>
                <a:lnTo>
                  <a:pt x="0" y="0"/>
                </a:lnTo>
                <a:close/>
              </a:path>
            </a:pathLst>
          </a:custGeom>
          <a:solidFill>
            <a:srgbClr val="619DD1"/>
          </a:solidFill>
        </p:spPr>
        <p:txBody>
          <a:bodyPr wrap="square" lIns="0" tIns="0" rIns="0" bIns="0" rtlCol="0">
            <a:noAutofit/>
          </a:bodyPr>
          <a:lstStyle/>
          <a:p>
            <a:endParaRPr/>
          </a:p>
        </p:txBody>
      </p:sp>
      <p:sp>
        <p:nvSpPr>
          <p:cNvPr id="12" name="object 12"/>
          <p:cNvSpPr/>
          <p:nvPr/>
        </p:nvSpPr>
        <p:spPr>
          <a:xfrm>
            <a:off x="361603" y="2231967"/>
            <a:ext cx="3549534" cy="3521133"/>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13" name="object 13"/>
          <p:cNvSpPr/>
          <p:nvPr/>
        </p:nvSpPr>
        <p:spPr>
          <a:xfrm>
            <a:off x="4177145" y="4060768"/>
            <a:ext cx="3923606" cy="1692332"/>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14" name="object 14"/>
          <p:cNvSpPr/>
          <p:nvPr/>
        </p:nvSpPr>
        <p:spPr>
          <a:xfrm>
            <a:off x="8678486" y="224444"/>
            <a:ext cx="344978" cy="1018309"/>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7" name="object 7"/>
          <p:cNvSpPr txBox="1"/>
          <p:nvPr/>
        </p:nvSpPr>
        <p:spPr>
          <a:xfrm>
            <a:off x="470569" y="519459"/>
            <a:ext cx="4972874" cy="948122"/>
          </a:xfrm>
          <a:prstGeom prst="rect">
            <a:avLst/>
          </a:prstGeom>
        </p:spPr>
        <p:txBody>
          <a:bodyPr wrap="square" lIns="0" tIns="0" rIns="0" bIns="0" rtlCol="0">
            <a:noAutofit/>
          </a:bodyPr>
          <a:lstStyle/>
          <a:p>
            <a:pPr marL="12700">
              <a:lnSpc>
                <a:spcPts val="4230"/>
              </a:lnSpc>
              <a:spcBef>
                <a:spcPts val="211"/>
              </a:spcBef>
            </a:pPr>
            <a:r>
              <a:rPr sz="6000" b="1" spc="-100" baseline="2048" dirty="0">
                <a:solidFill>
                  <a:srgbClr val="242851"/>
                </a:solidFill>
                <a:latin typeface="Calibri"/>
                <a:cs typeface="Calibri"/>
              </a:rPr>
              <a:t>Com</a:t>
            </a:r>
            <a:r>
              <a:rPr sz="6000" b="1" spc="-104" baseline="2048" dirty="0">
                <a:solidFill>
                  <a:srgbClr val="242851"/>
                </a:solidFill>
                <a:latin typeface="Calibri"/>
                <a:cs typeface="Calibri"/>
              </a:rPr>
              <a:t>po</a:t>
            </a:r>
            <a:r>
              <a:rPr sz="6000" b="1" spc="-100" baseline="2048" dirty="0">
                <a:solidFill>
                  <a:srgbClr val="242851"/>
                </a:solidFill>
                <a:latin typeface="Calibri"/>
                <a:cs typeface="Calibri"/>
              </a:rPr>
              <a:t>si</a:t>
            </a:r>
            <a:r>
              <a:rPr sz="6000" b="1" spc="-104" baseline="2048" dirty="0">
                <a:solidFill>
                  <a:srgbClr val="242851"/>
                </a:solidFill>
                <a:latin typeface="Calibri"/>
                <a:cs typeface="Calibri"/>
              </a:rPr>
              <a:t>t</a:t>
            </a:r>
            <a:r>
              <a:rPr sz="6000" b="1" spc="0" baseline="2048" dirty="0">
                <a:solidFill>
                  <a:srgbClr val="242851"/>
                </a:solidFill>
                <a:latin typeface="Calibri"/>
                <a:cs typeface="Calibri"/>
              </a:rPr>
              <a:t>e</a:t>
            </a:r>
            <a:r>
              <a:rPr sz="6000" b="1" spc="-200" baseline="2048" dirty="0">
                <a:solidFill>
                  <a:srgbClr val="242851"/>
                </a:solidFill>
                <a:latin typeface="Calibri"/>
                <a:cs typeface="Calibri"/>
              </a:rPr>
              <a:t> </a:t>
            </a:r>
            <a:r>
              <a:rPr sz="6000" b="1" spc="-100" baseline="2048" dirty="0">
                <a:solidFill>
                  <a:srgbClr val="242851"/>
                </a:solidFill>
                <a:latin typeface="Calibri"/>
                <a:cs typeface="Calibri"/>
              </a:rPr>
              <a:t>Fi</a:t>
            </a:r>
            <a:r>
              <a:rPr sz="6000" b="1" spc="-104" baseline="2048" dirty="0">
                <a:solidFill>
                  <a:srgbClr val="242851"/>
                </a:solidFill>
                <a:latin typeface="Calibri"/>
                <a:cs typeface="Calibri"/>
              </a:rPr>
              <a:t>b</a:t>
            </a:r>
            <a:r>
              <a:rPr sz="6000" b="1" spc="-100" baseline="2048" dirty="0">
                <a:solidFill>
                  <a:srgbClr val="242851"/>
                </a:solidFill>
                <a:latin typeface="Calibri"/>
                <a:cs typeface="Calibri"/>
              </a:rPr>
              <a:t>r</a:t>
            </a:r>
            <a:r>
              <a:rPr sz="6000" b="1" spc="0" baseline="2048" dirty="0">
                <a:solidFill>
                  <a:srgbClr val="242851"/>
                </a:solidFill>
                <a:latin typeface="Calibri"/>
                <a:cs typeface="Calibri"/>
              </a:rPr>
              <a:t>e</a:t>
            </a:r>
            <a:r>
              <a:rPr sz="6000" b="1" spc="-199" baseline="2048" dirty="0">
                <a:solidFill>
                  <a:srgbClr val="242851"/>
                </a:solidFill>
                <a:latin typeface="Calibri"/>
                <a:cs typeface="Calibri"/>
              </a:rPr>
              <a:t> </a:t>
            </a:r>
            <a:r>
              <a:rPr sz="6000" b="1" spc="-104" baseline="2048" dirty="0">
                <a:solidFill>
                  <a:srgbClr val="242851"/>
                </a:solidFill>
                <a:latin typeface="Calibri"/>
                <a:cs typeface="Calibri"/>
              </a:rPr>
              <a:t>N</a:t>
            </a:r>
            <a:r>
              <a:rPr sz="6000" b="1" spc="-100" baseline="2048" dirty="0">
                <a:solidFill>
                  <a:srgbClr val="242851"/>
                </a:solidFill>
                <a:latin typeface="Calibri"/>
                <a:cs typeface="Calibri"/>
              </a:rPr>
              <a:t>D</a:t>
            </a:r>
            <a:r>
              <a:rPr sz="6000" b="1" spc="0" baseline="2048" dirty="0">
                <a:solidFill>
                  <a:srgbClr val="242851"/>
                </a:solidFill>
                <a:latin typeface="Calibri"/>
                <a:cs typeface="Calibri"/>
              </a:rPr>
              <a:t>T</a:t>
            </a:r>
            <a:r>
              <a:rPr sz="6000" b="1" spc="-199" baseline="2048" dirty="0">
                <a:solidFill>
                  <a:srgbClr val="242851"/>
                </a:solidFill>
                <a:latin typeface="Calibri"/>
                <a:cs typeface="Calibri"/>
              </a:rPr>
              <a:t> </a:t>
            </a:r>
            <a:r>
              <a:rPr sz="6000" b="1" spc="-104" baseline="2048" dirty="0">
                <a:solidFill>
                  <a:srgbClr val="242851"/>
                </a:solidFill>
                <a:latin typeface="Calibri"/>
                <a:cs typeface="Calibri"/>
              </a:rPr>
              <a:t>(</a:t>
            </a:r>
            <a:r>
              <a:rPr lang="en-GB" sz="6000" b="1" spc="-104" baseline="2048" dirty="0">
                <a:solidFill>
                  <a:srgbClr val="242851"/>
                </a:solidFill>
                <a:latin typeface="Calibri"/>
                <a:cs typeface="Calibri"/>
              </a:rPr>
              <a:t>1</a:t>
            </a:r>
            <a:r>
              <a:rPr sz="6000" b="1" spc="0" baseline="2048" dirty="0">
                <a:solidFill>
                  <a:srgbClr val="242851"/>
                </a:solidFill>
                <a:latin typeface="Calibri"/>
                <a:cs typeface="Calibri"/>
              </a:rPr>
              <a:t>)</a:t>
            </a:r>
            <a:endParaRPr sz="4000" dirty="0">
              <a:latin typeface="Calibri"/>
              <a:cs typeface="Calibri"/>
            </a:endParaRPr>
          </a:p>
          <a:p>
            <a:pPr marL="12701" marR="76200">
              <a:lnSpc>
                <a:spcPts val="3235"/>
              </a:lnSpc>
            </a:pPr>
            <a:r>
              <a:rPr sz="4800" spc="-100" baseline="2560" dirty="0">
                <a:solidFill>
                  <a:srgbClr val="242851"/>
                </a:solidFill>
                <a:latin typeface="Calibri"/>
                <a:cs typeface="Calibri"/>
              </a:rPr>
              <a:t>C-13</a:t>
            </a:r>
            <a:r>
              <a:rPr sz="4800" spc="0" baseline="2560" dirty="0">
                <a:solidFill>
                  <a:srgbClr val="242851"/>
                </a:solidFill>
                <a:latin typeface="Calibri"/>
                <a:cs typeface="Calibri"/>
              </a:rPr>
              <a:t>0</a:t>
            </a:r>
            <a:r>
              <a:rPr sz="4800" spc="-200" baseline="2560" dirty="0">
                <a:solidFill>
                  <a:srgbClr val="242851"/>
                </a:solidFill>
                <a:latin typeface="Calibri"/>
                <a:cs typeface="Calibri"/>
              </a:rPr>
              <a:t> </a:t>
            </a:r>
            <a:r>
              <a:rPr sz="4800" spc="-100" baseline="2560" dirty="0">
                <a:solidFill>
                  <a:srgbClr val="242851"/>
                </a:solidFill>
                <a:latin typeface="Calibri"/>
                <a:cs typeface="Calibri"/>
              </a:rPr>
              <a:t>Radom</a:t>
            </a:r>
            <a:r>
              <a:rPr sz="4800" spc="0" baseline="2560" dirty="0">
                <a:solidFill>
                  <a:srgbClr val="242851"/>
                </a:solidFill>
                <a:latin typeface="Calibri"/>
                <a:cs typeface="Calibri"/>
              </a:rPr>
              <a:t>e</a:t>
            </a:r>
            <a:r>
              <a:rPr sz="4800" spc="-200" baseline="2560" dirty="0">
                <a:solidFill>
                  <a:srgbClr val="242851"/>
                </a:solidFill>
                <a:latin typeface="Calibri"/>
                <a:cs typeface="Calibri"/>
              </a:rPr>
              <a:t> </a:t>
            </a:r>
            <a:r>
              <a:rPr sz="4800" spc="-100" baseline="2560" dirty="0">
                <a:solidFill>
                  <a:srgbClr val="242851"/>
                </a:solidFill>
                <a:latin typeface="Calibri"/>
                <a:cs typeface="Calibri"/>
              </a:rPr>
              <a:t>S</a:t>
            </a:r>
            <a:r>
              <a:rPr sz="4800" spc="-104" baseline="2560" dirty="0">
                <a:solidFill>
                  <a:srgbClr val="242851"/>
                </a:solidFill>
                <a:latin typeface="Calibri"/>
                <a:cs typeface="Calibri"/>
              </a:rPr>
              <a:t>e</a:t>
            </a:r>
            <a:r>
              <a:rPr sz="4800" spc="-100" baseline="2560" dirty="0">
                <a:solidFill>
                  <a:srgbClr val="242851"/>
                </a:solidFill>
                <a:latin typeface="Calibri"/>
                <a:cs typeface="Calibri"/>
              </a:rPr>
              <a:t>ction</a:t>
            </a:r>
            <a:endParaRPr sz="3200" dirty="0">
              <a:latin typeface="Calibri"/>
              <a:cs typeface="Calibri"/>
            </a:endParaRPr>
          </a:p>
        </p:txBody>
      </p:sp>
      <p:sp>
        <p:nvSpPr>
          <p:cNvPr id="4" name="object 4"/>
          <p:cNvSpPr txBox="1"/>
          <p:nvPr/>
        </p:nvSpPr>
        <p:spPr>
          <a:xfrm>
            <a:off x="4207682" y="2333273"/>
            <a:ext cx="3997328" cy="1447800"/>
          </a:xfrm>
          <a:prstGeom prst="rect">
            <a:avLst/>
          </a:prstGeom>
        </p:spPr>
        <p:txBody>
          <a:bodyPr wrap="square" lIns="0" tIns="0" rIns="0" bIns="0" rtlCol="0">
            <a:noAutofit/>
          </a:bodyPr>
          <a:lstStyle/>
          <a:p>
            <a:pPr marL="12700" marR="30479">
              <a:lnSpc>
                <a:spcPts val="1780"/>
              </a:lnSpc>
              <a:spcBef>
                <a:spcPts val="89"/>
              </a:spcBef>
            </a:pPr>
            <a:r>
              <a:rPr sz="2400" spc="0" baseline="1706" dirty="0">
                <a:latin typeface="Calibri"/>
                <a:cs typeface="Calibri"/>
              </a:rPr>
              <a:t>The ROI is moved to the third surface, and an</a:t>
            </a:r>
            <a:endParaRPr sz="1600">
              <a:latin typeface="Calibri"/>
              <a:cs typeface="Calibri"/>
            </a:endParaRPr>
          </a:p>
          <a:p>
            <a:pPr marL="12700" marR="30479">
              <a:lnSpc>
                <a:spcPts val="1900"/>
              </a:lnSpc>
              <a:spcBef>
                <a:spcPts val="5"/>
              </a:spcBef>
            </a:pPr>
            <a:r>
              <a:rPr sz="2400" spc="0" baseline="1706" dirty="0">
                <a:latin typeface="Calibri"/>
                <a:cs typeface="Calibri"/>
              </a:rPr>
              <a:t>image is formed using the integrated power</a:t>
            </a:r>
            <a:endParaRPr sz="1600">
              <a:latin typeface="Calibri"/>
              <a:cs typeface="Calibri"/>
            </a:endParaRPr>
          </a:p>
          <a:p>
            <a:pPr marL="12700">
              <a:lnSpc>
                <a:spcPts val="1900"/>
              </a:lnSpc>
            </a:pPr>
            <a:r>
              <a:rPr sz="2400" spc="0" baseline="1706" dirty="0">
                <a:latin typeface="Calibri"/>
                <a:cs typeface="Calibri"/>
              </a:rPr>
              <a:t>between the cursors.  Now the drilled holes can</a:t>
            </a:r>
            <a:endParaRPr sz="1600">
              <a:latin typeface="Calibri"/>
              <a:cs typeface="Calibri"/>
            </a:endParaRPr>
          </a:p>
          <a:p>
            <a:pPr marL="12700" marR="30479">
              <a:lnSpc>
                <a:spcPts val="1900"/>
              </a:lnSpc>
            </a:pPr>
            <a:r>
              <a:rPr sz="2400" spc="0" baseline="1706" dirty="0">
                <a:latin typeface="Calibri"/>
                <a:cs typeface="Calibri"/>
              </a:rPr>
              <a:t>be seen.</a:t>
            </a:r>
            <a:endParaRPr sz="1600">
              <a:latin typeface="Calibri"/>
              <a:cs typeface="Calibri"/>
            </a:endParaRPr>
          </a:p>
          <a:p>
            <a:pPr marL="12700" marR="30479">
              <a:lnSpc>
                <a:spcPts val="1900"/>
              </a:lnSpc>
            </a:pPr>
            <a:r>
              <a:rPr sz="2400" spc="0" baseline="1706" dirty="0">
                <a:latin typeface="Calibri"/>
                <a:cs typeface="Calibri"/>
              </a:rPr>
              <a:t>All three images were made from the data of a</a:t>
            </a:r>
            <a:endParaRPr sz="1600">
              <a:latin typeface="Calibri"/>
              <a:cs typeface="Calibri"/>
            </a:endParaRPr>
          </a:p>
          <a:p>
            <a:pPr marL="12700" marR="30479">
              <a:lnSpc>
                <a:spcPct val="101725"/>
              </a:lnSpc>
            </a:pPr>
            <a:r>
              <a:rPr sz="1600" spc="0" dirty="0">
                <a:latin typeface="Calibri"/>
                <a:cs typeface="Calibri"/>
              </a:rPr>
              <a:t>single scan.</a:t>
            </a:r>
            <a:endParaRPr sz="1600">
              <a:latin typeface="Calibri"/>
              <a:cs typeface="Calibri"/>
            </a:endParaRPr>
          </a:p>
        </p:txBody>
      </p:sp>
      <p:sp>
        <p:nvSpPr>
          <p:cNvPr id="2" name="object 2"/>
          <p:cNvSpPr txBox="1"/>
          <p:nvPr/>
        </p:nvSpPr>
        <p:spPr>
          <a:xfrm rot="16200000">
            <a:off x="8399431" y="633067"/>
            <a:ext cx="959443" cy="199390"/>
          </a:xfrm>
          <a:prstGeom prst="rect">
            <a:avLst/>
          </a:prstGeom>
        </p:spPr>
        <p:txBody>
          <a:bodyPr wrap="square" lIns="0" tIns="0" rIns="0" bIns="0" rtlCol="0">
            <a:noAutofit/>
          </a:bodyPr>
          <a:lstStyle/>
          <a:p>
            <a:pPr marL="12700">
              <a:lnSpc>
                <a:spcPts val="1570"/>
              </a:lnSpc>
              <a:spcBef>
                <a:spcPts val="78"/>
              </a:spcBef>
            </a:pPr>
            <a:r>
              <a:rPr sz="2100" spc="0" baseline="1950" dirty="0">
                <a:solidFill>
                  <a:srgbClr val="FFFFFF"/>
                </a:solidFill>
                <a:latin typeface="Calibri"/>
                <a:cs typeface="Calibri"/>
              </a:rPr>
              <a:t>bw-nde.com</a:t>
            </a:r>
            <a:endParaRPr sz="1400">
              <a:latin typeface="Calibri"/>
              <a:cs typeface="Calibri"/>
            </a:endParaRPr>
          </a:p>
        </p:txBody>
      </p:sp>
      <p:sp>
        <p:nvSpPr>
          <p:cNvPr id="15" name="object 6">
            <a:extLst>
              <a:ext uri="{FF2B5EF4-FFF2-40B4-BE49-F238E27FC236}">
                <a16:creationId xmlns:a16="http://schemas.microsoft.com/office/drawing/2014/main" id="{99AA39A4-1433-4FDB-983F-8D29B68134A4}"/>
              </a:ext>
            </a:extLst>
          </p:cNvPr>
          <p:cNvSpPr txBox="1"/>
          <p:nvPr/>
        </p:nvSpPr>
        <p:spPr>
          <a:xfrm>
            <a:off x="470570" y="1518380"/>
            <a:ext cx="6743030" cy="431800"/>
          </a:xfrm>
          <a:prstGeom prst="rect">
            <a:avLst/>
          </a:prstGeom>
        </p:spPr>
        <p:txBody>
          <a:bodyPr wrap="square" lIns="0" tIns="0" rIns="0" bIns="0" rtlCol="0">
            <a:noAutofit/>
          </a:bodyPr>
          <a:lstStyle/>
          <a:p>
            <a:pPr marL="12700">
              <a:lnSpc>
                <a:spcPts val="3400"/>
              </a:lnSpc>
              <a:spcBef>
                <a:spcPts val="170"/>
              </a:spcBef>
            </a:pPr>
            <a:r>
              <a:rPr sz="4800" spc="-100" baseline="1706" dirty="0">
                <a:solidFill>
                  <a:srgbClr val="242851"/>
                </a:solidFill>
                <a:latin typeface="Calibri"/>
                <a:cs typeface="Calibri"/>
              </a:rPr>
              <a:t>Examinatio</a:t>
            </a:r>
            <a:r>
              <a:rPr sz="4800" spc="0" baseline="1706" dirty="0">
                <a:solidFill>
                  <a:srgbClr val="242851"/>
                </a:solidFill>
                <a:latin typeface="Calibri"/>
                <a:cs typeface="Calibri"/>
              </a:rPr>
              <a:t>n</a:t>
            </a:r>
            <a:r>
              <a:rPr sz="4800" spc="-204" baseline="1706" dirty="0">
                <a:solidFill>
                  <a:srgbClr val="242851"/>
                </a:solidFill>
                <a:latin typeface="Calibri"/>
                <a:cs typeface="Calibri"/>
              </a:rPr>
              <a:t> </a:t>
            </a:r>
            <a:r>
              <a:rPr sz="4800" spc="-100" baseline="1706" dirty="0">
                <a:solidFill>
                  <a:srgbClr val="242851"/>
                </a:solidFill>
                <a:latin typeface="Calibri"/>
                <a:cs typeface="Calibri"/>
              </a:rPr>
              <a:t>o</a:t>
            </a:r>
            <a:r>
              <a:rPr sz="4800" spc="0" baseline="1706" dirty="0">
                <a:solidFill>
                  <a:srgbClr val="242851"/>
                </a:solidFill>
                <a:latin typeface="Calibri"/>
                <a:cs typeface="Calibri"/>
              </a:rPr>
              <a:t>f</a:t>
            </a:r>
            <a:r>
              <a:rPr lang="en-GB" sz="4800" spc="0" baseline="1706" dirty="0">
                <a:solidFill>
                  <a:srgbClr val="242851"/>
                </a:solidFill>
                <a:latin typeface="Calibri"/>
                <a:cs typeface="Calibri"/>
              </a:rPr>
              <a:t> Support Bracket (4)</a:t>
            </a:r>
          </a:p>
          <a:p>
            <a:pPr marL="12700">
              <a:lnSpc>
                <a:spcPts val="3400"/>
              </a:lnSpc>
              <a:spcBef>
                <a:spcPts val="170"/>
              </a:spcBef>
            </a:pPr>
            <a:r>
              <a:rPr lang="en-GB" sz="4800" spc="0" baseline="1706" dirty="0">
                <a:solidFill>
                  <a:srgbClr val="242851"/>
                </a:solidFill>
                <a:latin typeface="Calibri"/>
                <a:cs typeface="Calibri"/>
              </a:rPr>
              <a:t> </a:t>
            </a:r>
            <a:endParaRPr sz="3200" dirty="0">
              <a:latin typeface="Calibri"/>
              <a:cs typeface="Calibri"/>
            </a:endParaRPr>
          </a:p>
        </p:txBody>
      </p:sp>
      <p:sp>
        <p:nvSpPr>
          <p:cNvPr id="18" name="Footer Placeholder 17">
            <a:extLst>
              <a:ext uri="{FF2B5EF4-FFF2-40B4-BE49-F238E27FC236}">
                <a16:creationId xmlns:a16="http://schemas.microsoft.com/office/drawing/2014/main" id="{12915DAF-5C62-42E2-B629-6496F20FBE31}"/>
              </a:ext>
            </a:extLst>
          </p:cNvPr>
          <p:cNvSpPr>
            <a:spLocks noGrp="1"/>
          </p:cNvSpPr>
          <p:nvPr>
            <p:ph type="ftr" sz="quarter" idx="11"/>
          </p:nvPr>
        </p:nvSpPr>
        <p:spPr>
          <a:xfrm rot="16200000">
            <a:off x="7259885" y="3721735"/>
            <a:ext cx="3021331" cy="365760"/>
          </a:xfrm>
        </p:spPr>
        <p:txBody>
          <a:bodyPr/>
          <a:lstStyle/>
          <a:p>
            <a:r>
              <a:rPr lang="en-GB"/>
              <a:t>Terahertz technology for coating measurement on composite materials</a:t>
            </a:r>
            <a:endParaRPr lang="en-US" dirty="0"/>
          </a:p>
        </p:txBody>
      </p:sp>
      <p:sp>
        <p:nvSpPr>
          <p:cNvPr id="19" name="Slide Number Placeholder 18">
            <a:extLst>
              <a:ext uri="{FF2B5EF4-FFF2-40B4-BE49-F238E27FC236}">
                <a16:creationId xmlns:a16="http://schemas.microsoft.com/office/drawing/2014/main" id="{0AD53560-807D-4953-B025-D7DAD824C5E3}"/>
              </a:ext>
            </a:extLst>
          </p:cNvPr>
          <p:cNvSpPr>
            <a:spLocks noGrp="1"/>
          </p:cNvSpPr>
          <p:nvPr>
            <p:ph type="sldNum" sz="quarter" idx="12"/>
          </p:nvPr>
        </p:nvSpPr>
        <p:spPr/>
        <p:txBody>
          <a:bodyPr/>
          <a:lstStyle/>
          <a:p>
            <a:fld id="{6E2D2B3B-882E-40F3-A32F-6DD516915044}"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1830" y="212619"/>
            <a:ext cx="7620000" cy="1025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latin typeface="+mn-lt"/>
              </a:rPr>
              <a:t>Composite Fibre NDT (2)</a:t>
            </a:r>
          </a:p>
        </p:txBody>
      </p:sp>
      <p:sp>
        <p:nvSpPr>
          <p:cNvPr id="5" name="Title 1"/>
          <p:cNvSpPr txBox="1">
            <a:spLocks/>
          </p:cNvSpPr>
          <p:nvPr/>
        </p:nvSpPr>
        <p:spPr>
          <a:xfrm>
            <a:off x="391831" y="1258465"/>
            <a:ext cx="7890012"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ea typeface="MS PGothic" charset="0"/>
              </a:rPr>
              <a:t>Scarf cut-out</a:t>
            </a:r>
          </a:p>
          <a:p>
            <a:endParaRPr lang="en-US" sz="3200" dirty="0">
              <a:latin typeface="+mn-lt"/>
              <a:ea typeface="MS PGothic" charset="0"/>
            </a:endParaRPr>
          </a:p>
        </p:txBody>
      </p:sp>
      <p:pic>
        <p:nvPicPr>
          <p:cNvPr id="6" name="Picture 2" descr="Scarf top.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20" y="2601864"/>
            <a:ext cx="3200400" cy="2824162"/>
          </a:xfrm>
          <a:prstGeom prst="roundRect">
            <a:avLst>
              <a:gd name="adj" fmla="val 4167"/>
            </a:avLst>
          </a:prstGeom>
          <a:solidFill>
            <a:srgbClr val="FFFFFF"/>
          </a:solidFill>
          <a:ln w="9525">
            <a:solidFill>
              <a:srgbClr val="000000"/>
            </a:solidFill>
            <a:miter lim="800000"/>
            <a:headEnd/>
            <a:tailEnd/>
          </a:ln>
          <a:effectLst/>
          <a:scene3d>
            <a:camera prst="orthographicFront"/>
            <a:lightRig rig="threePt" dir="t">
              <a:rot lat="0" lon="0" rev="2700000"/>
            </a:lightRig>
          </a:scene3d>
          <a:sp3d>
            <a:bevelT h="38100"/>
            <a:contourClr>
              <a:srgbClr val="C0C0C0"/>
            </a:contourClr>
          </a:sp3d>
        </p:spPr>
      </p:pic>
      <p:pic>
        <p:nvPicPr>
          <p:cNvPr id="7" name="Picture 3" descr="Half scarf from 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1830" y="2624947"/>
            <a:ext cx="2819400" cy="2819400"/>
          </a:xfrm>
          <a:prstGeom prst="roundRect">
            <a:avLst>
              <a:gd name="adj" fmla="val 4167"/>
            </a:avLst>
          </a:prstGeom>
          <a:noFill/>
          <a:ln w="9525">
            <a:noFill/>
            <a:miter lim="800000"/>
            <a:headEnd/>
            <a:tailEnd/>
          </a:ln>
          <a:effectLst/>
          <a:scene3d>
            <a:camera prst="orthographicFront"/>
            <a:lightRig rig="threePt" dir="t">
              <a:rot lat="0" lon="0" rev="2700000"/>
            </a:lightRig>
          </a:scene3d>
          <a:sp3d>
            <a:bevelT h="38100"/>
            <a:contourClr>
              <a:srgbClr val="C0C0C0"/>
            </a:contourClr>
          </a:sp3d>
        </p:spPr>
      </p:pic>
      <p:sp>
        <p:nvSpPr>
          <p:cNvPr id="8" name="TextBox 4"/>
          <p:cNvSpPr txBox="1">
            <a:spLocks noChangeArrowheads="1"/>
          </p:cNvSpPr>
          <p:nvPr/>
        </p:nvSpPr>
        <p:spPr bwMode="auto">
          <a:xfrm>
            <a:off x="4612189" y="5603826"/>
            <a:ext cx="325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eaLnBrk="1" hangingPunct="1"/>
            <a:r>
              <a:rPr lang="en-US" sz="1800" b="0" dirty="0">
                <a:solidFill>
                  <a:srgbClr val="000000"/>
                </a:solidFill>
                <a:latin typeface="+mn-lt"/>
                <a:ea typeface="ＭＳ Ｐゴシック" charset="0"/>
                <a:cs typeface="ＭＳ Ｐゴシック" charset="0"/>
              </a:rPr>
              <a:t>THz image from inside</a:t>
            </a:r>
          </a:p>
        </p:txBody>
      </p:sp>
      <p:sp>
        <p:nvSpPr>
          <p:cNvPr id="9" name="TextBox 4"/>
          <p:cNvSpPr txBox="1">
            <a:spLocks noChangeArrowheads="1"/>
          </p:cNvSpPr>
          <p:nvPr/>
        </p:nvSpPr>
        <p:spPr bwMode="auto">
          <a:xfrm>
            <a:off x="706220" y="5603826"/>
            <a:ext cx="27813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eaLnBrk="1" hangingPunct="1"/>
            <a:r>
              <a:rPr lang="en-US" sz="1800" b="0" dirty="0">
                <a:solidFill>
                  <a:srgbClr val="000000"/>
                </a:solidFill>
                <a:latin typeface="+mn-lt"/>
                <a:ea typeface="ＭＳ Ｐゴシック" charset="0"/>
                <a:cs typeface="ＭＳ Ｐゴシック" charset="0"/>
              </a:rPr>
              <a:t>Photograph from outside</a:t>
            </a:r>
          </a:p>
        </p:txBody>
      </p:sp>
      <p:sp>
        <p:nvSpPr>
          <p:cNvPr id="10" name="TextBox 6"/>
          <p:cNvSpPr txBox="1">
            <a:spLocks noChangeArrowheads="1"/>
          </p:cNvSpPr>
          <p:nvPr/>
        </p:nvSpPr>
        <p:spPr bwMode="auto">
          <a:xfrm>
            <a:off x="490320" y="1622899"/>
            <a:ext cx="6629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eaLnBrk="1" hangingPunct="1"/>
            <a:r>
              <a:rPr lang="en-US" sz="1800" b="0" dirty="0">
                <a:solidFill>
                  <a:srgbClr val="000000"/>
                </a:solidFill>
                <a:latin typeface="+mn-lt"/>
                <a:ea typeface="ＭＳ Ｐゴシック" charset="0"/>
                <a:cs typeface="ＭＳ Ｐゴシック" charset="0"/>
              </a:rPr>
              <a:t>The vertical ribs have been cut away leaving only the horizontal ribs in the area of the cut-out</a:t>
            </a:r>
          </a:p>
        </p:txBody>
      </p:sp>
      <p:sp>
        <p:nvSpPr>
          <p:cNvPr id="3" name="Footer Placeholder 2">
            <a:extLst>
              <a:ext uri="{FF2B5EF4-FFF2-40B4-BE49-F238E27FC236}">
                <a16:creationId xmlns:a16="http://schemas.microsoft.com/office/drawing/2014/main" id="{D6FA0A99-B61F-474F-A945-05EE2871356D}"/>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14" name="Slide Number Placeholder 13">
            <a:extLst>
              <a:ext uri="{FF2B5EF4-FFF2-40B4-BE49-F238E27FC236}">
                <a16:creationId xmlns:a16="http://schemas.microsoft.com/office/drawing/2014/main" id="{61265197-AE79-421E-831D-DBF7F076E844}"/>
              </a:ext>
            </a:extLst>
          </p:cNvPr>
          <p:cNvSpPr>
            <a:spLocks noGrp="1"/>
          </p:cNvSpPr>
          <p:nvPr>
            <p:ph type="sldNum" sz="quarter" idx="12"/>
          </p:nvPr>
        </p:nvSpPr>
        <p:spPr/>
        <p:txBody>
          <a:bodyPr/>
          <a:lstStyle/>
          <a:p>
            <a:fld id="{6E2D2B3B-882E-40F3-A32F-6DD516915044}" type="slidenum">
              <a:rPr lang="en-US" smtClean="0"/>
              <a:pPr/>
              <a:t>32</a:t>
            </a:fld>
            <a:endParaRPr lang="en-US" dirty="0"/>
          </a:p>
        </p:txBody>
      </p:sp>
    </p:spTree>
    <p:extLst>
      <p:ext uri="{BB962C8B-B14F-4D97-AF65-F5344CB8AC3E}">
        <p14:creationId xmlns:p14="http://schemas.microsoft.com/office/powerpoint/2010/main" val="2854011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1830" y="212619"/>
            <a:ext cx="7620000" cy="1025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latin typeface="+mn-lt"/>
              </a:rPr>
              <a:t>Composite Fibre NDT (3)</a:t>
            </a:r>
          </a:p>
        </p:txBody>
      </p:sp>
      <p:sp>
        <p:nvSpPr>
          <p:cNvPr id="5" name="Title 1"/>
          <p:cNvSpPr txBox="1">
            <a:spLocks/>
          </p:cNvSpPr>
          <p:nvPr/>
        </p:nvSpPr>
        <p:spPr>
          <a:xfrm>
            <a:off x="391831" y="1258465"/>
            <a:ext cx="7890012"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ea typeface="MS PGothic" charset="0"/>
              </a:rPr>
              <a:t>Radome Delamination &amp; Water Intrusion</a:t>
            </a:r>
          </a:p>
          <a:p>
            <a:endParaRPr lang="en-US" sz="3200" dirty="0">
              <a:latin typeface="+mn-lt"/>
              <a:ea typeface="MS PGothic" charset="0"/>
            </a:endParaRPr>
          </a:p>
        </p:txBody>
      </p:sp>
      <p:pic>
        <p:nvPicPr>
          <p:cNvPr id="7" name="Picture 4" descr="WholeRadomePanel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4665136" y="2093681"/>
            <a:ext cx="3346694" cy="2675252"/>
          </a:xfrm>
          <a:prstGeom prst="roundRect">
            <a:avLst>
              <a:gd name="adj" fmla="val 4167"/>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p:spPr>
      </p:pic>
      <p:sp>
        <p:nvSpPr>
          <p:cNvPr id="8" name="Text Box 5"/>
          <p:cNvSpPr txBox="1">
            <a:spLocks noChangeArrowheads="1"/>
          </p:cNvSpPr>
          <p:nvPr/>
        </p:nvSpPr>
        <p:spPr bwMode="auto">
          <a:xfrm>
            <a:off x="4750152" y="1683360"/>
            <a:ext cx="28937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algn="ctr"/>
            <a:r>
              <a:rPr lang="en-US" sz="1400" b="0" dirty="0">
                <a:solidFill>
                  <a:srgbClr val="000000"/>
                </a:solidFill>
                <a:latin typeface="+mn-lt"/>
                <a:ea typeface="ＭＳ Ｐゴシック" charset="0"/>
                <a:cs typeface="ＭＳ Ｐゴシック" charset="0"/>
              </a:rPr>
              <a:t>Esscolam Sandwich Radome Pane</a:t>
            </a:r>
            <a:r>
              <a:rPr lang="en-US" sz="1200" b="0" dirty="0">
                <a:solidFill>
                  <a:srgbClr val="000000"/>
                </a:solidFill>
                <a:latin typeface="+mn-lt"/>
                <a:ea typeface="ＭＳ Ｐゴシック" charset="0"/>
                <a:cs typeface="ＭＳ Ｐゴシック" charset="0"/>
              </a:rPr>
              <a:t>l</a:t>
            </a:r>
          </a:p>
        </p:txBody>
      </p:sp>
      <p:pic>
        <p:nvPicPr>
          <p:cNvPr id="9" name="Picture 6" descr="rg_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948" y="2082567"/>
            <a:ext cx="3505917" cy="2660231"/>
          </a:xfrm>
          <a:prstGeom prst="roundRect">
            <a:avLst>
              <a:gd name="adj" fmla="val 4167"/>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p:spPr>
      </p:pic>
      <p:sp>
        <p:nvSpPr>
          <p:cNvPr id="10" name="Text Box 7"/>
          <p:cNvSpPr txBox="1">
            <a:spLocks noChangeArrowheads="1"/>
          </p:cNvSpPr>
          <p:nvPr/>
        </p:nvSpPr>
        <p:spPr bwMode="auto">
          <a:xfrm>
            <a:off x="497948" y="1680868"/>
            <a:ext cx="23637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r>
              <a:rPr lang="en-US" sz="1400" b="0" dirty="0">
                <a:solidFill>
                  <a:srgbClr val="000000"/>
                </a:solidFill>
                <a:latin typeface="+mn-lt"/>
                <a:ea typeface="ＭＳ Ｐゴシック" charset="0"/>
                <a:cs typeface="ＭＳ Ｐゴシック" charset="0"/>
              </a:rPr>
              <a:t>Weather  Radome</a:t>
            </a:r>
          </a:p>
        </p:txBody>
      </p:sp>
      <p:sp>
        <p:nvSpPr>
          <p:cNvPr id="11" name="Text Box 8"/>
          <p:cNvSpPr txBox="1">
            <a:spLocks noChangeArrowheads="1"/>
          </p:cNvSpPr>
          <p:nvPr/>
        </p:nvSpPr>
        <p:spPr bwMode="auto">
          <a:xfrm>
            <a:off x="497948" y="5169659"/>
            <a:ext cx="7620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r>
              <a:rPr lang="en-US" sz="1800" b="0" dirty="0">
                <a:solidFill>
                  <a:srgbClr val="000000"/>
                </a:solidFill>
                <a:latin typeface="+mn-lt"/>
                <a:ea typeface="ＭＳ Ｐゴシック" charset="0"/>
                <a:cs typeface="ＭＳ Ｐゴシック" charset="0"/>
              </a:rPr>
              <a:t>Water intrusion into composite laminate panel degrades radar performance. </a:t>
            </a:r>
            <a:br>
              <a:rPr lang="en-US" sz="1800" b="0" dirty="0">
                <a:solidFill>
                  <a:srgbClr val="000000"/>
                </a:solidFill>
                <a:latin typeface="+mn-lt"/>
                <a:ea typeface="ＭＳ Ｐゴシック" charset="0"/>
                <a:cs typeface="ＭＳ Ｐゴシック" charset="0"/>
              </a:rPr>
            </a:br>
            <a:r>
              <a:rPr lang="en-US" sz="1800" b="0" dirty="0">
                <a:solidFill>
                  <a:srgbClr val="000000"/>
                </a:solidFill>
                <a:latin typeface="+mn-lt"/>
                <a:ea typeface="ＭＳ Ｐゴシック" charset="0"/>
                <a:cs typeface="ＭＳ Ｐゴシック" charset="0"/>
              </a:rPr>
              <a:t>It is also very detectable with Terahertz</a:t>
            </a:r>
          </a:p>
        </p:txBody>
      </p:sp>
      <p:sp>
        <p:nvSpPr>
          <p:cNvPr id="3" name="Slide Number Placeholder 2">
            <a:extLst>
              <a:ext uri="{FF2B5EF4-FFF2-40B4-BE49-F238E27FC236}">
                <a16:creationId xmlns:a16="http://schemas.microsoft.com/office/drawing/2014/main" id="{0E5D26F1-194C-48E8-A09F-D57A5C76F37E}"/>
              </a:ext>
            </a:extLst>
          </p:cNvPr>
          <p:cNvSpPr>
            <a:spLocks noGrp="1"/>
          </p:cNvSpPr>
          <p:nvPr>
            <p:ph type="sldNum" sz="quarter" idx="12"/>
          </p:nvPr>
        </p:nvSpPr>
        <p:spPr/>
        <p:txBody>
          <a:bodyPr/>
          <a:lstStyle/>
          <a:p>
            <a:fld id="{6E2D2B3B-882E-40F3-A32F-6DD516915044}" type="slidenum">
              <a:rPr lang="en-US" smtClean="0"/>
              <a:pPr/>
              <a:t>33</a:t>
            </a:fld>
            <a:endParaRPr lang="en-US" dirty="0"/>
          </a:p>
        </p:txBody>
      </p:sp>
      <p:sp>
        <p:nvSpPr>
          <p:cNvPr id="2" name="Footer Placeholder 1">
            <a:extLst>
              <a:ext uri="{FF2B5EF4-FFF2-40B4-BE49-F238E27FC236}">
                <a16:creationId xmlns:a16="http://schemas.microsoft.com/office/drawing/2014/main" id="{D6EBF1C1-0357-4F76-86C2-A67B5DF3E742}"/>
              </a:ext>
            </a:extLst>
          </p:cNvPr>
          <p:cNvSpPr>
            <a:spLocks noGrp="1"/>
          </p:cNvSpPr>
          <p:nvPr>
            <p:ph type="ftr" sz="quarter" idx="11"/>
          </p:nvPr>
        </p:nvSpPr>
        <p:spPr/>
        <p:txBody>
          <a:bodyPr/>
          <a:lstStyle/>
          <a:p>
            <a:r>
              <a:rPr lang="en-GB"/>
              <a:t>Terahertz technology for coating measurement on composite materials</a:t>
            </a:r>
            <a:endParaRPr lang="en-US" dirty="0"/>
          </a:p>
        </p:txBody>
      </p:sp>
    </p:spTree>
    <p:extLst>
      <p:ext uri="{BB962C8B-B14F-4D97-AF65-F5344CB8AC3E}">
        <p14:creationId xmlns:p14="http://schemas.microsoft.com/office/powerpoint/2010/main" val="2237068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2268" y="4816865"/>
            <a:ext cx="7276534" cy="1672701"/>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itle 1"/>
          <p:cNvSpPr txBox="1">
            <a:spLocks/>
          </p:cNvSpPr>
          <p:nvPr/>
        </p:nvSpPr>
        <p:spPr>
          <a:xfrm>
            <a:off x="391831" y="220657"/>
            <a:ext cx="7620000" cy="1025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latin typeface="+mn-lt"/>
              </a:rPr>
              <a:t>Composite Fibre NDT (4)</a:t>
            </a:r>
          </a:p>
        </p:txBody>
      </p:sp>
      <p:sp>
        <p:nvSpPr>
          <p:cNvPr id="6" name="Title 1"/>
          <p:cNvSpPr txBox="1">
            <a:spLocks/>
          </p:cNvSpPr>
          <p:nvPr/>
        </p:nvSpPr>
        <p:spPr>
          <a:xfrm>
            <a:off x="482268" y="1160970"/>
            <a:ext cx="7890012" cy="5373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mn-lt"/>
                <a:ea typeface="MS PGothic" charset="0"/>
              </a:rPr>
              <a:t>Bonded Seam Inspection on roof waterproofing</a:t>
            </a:r>
          </a:p>
          <a:p>
            <a:endParaRPr lang="en-US" sz="3200" dirty="0">
              <a:latin typeface="+mn-lt"/>
              <a:ea typeface="MS PGothic" charset="0"/>
            </a:endParaRPr>
          </a:p>
        </p:txBody>
      </p:sp>
      <p:pic>
        <p:nvPicPr>
          <p:cNvPr id="7"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594797" y="1617921"/>
            <a:ext cx="5432778" cy="2973147"/>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Footer Placeholder 2">
            <a:extLst>
              <a:ext uri="{FF2B5EF4-FFF2-40B4-BE49-F238E27FC236}">
                <a16:creationId xmlns:a16="http://schemas.microsoft.com/office/drawing/2014/main" id="{0D25236F-47E3-4C09-970C-7FEAD770B708}"/>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11" name="Slide Number Placeholder 10">
            <a:extLst>
              <a:ext uri="{FF2B5EF4-FFF2-40B4-BE49-F238E27FC236}">
                <a16:creationId xmlns:a16="http://schemas.microsoft.com/office/drawing/2014/main" id="{DD2673E6-92FB-4F1B-BD33-EC230FAE54BD}"/>
              </a:ext>
            </a:extLst>
          </p:cNvPr>
          <p:cNvSpPr>
            <a:spLocks noGrp="1"/>
          </p:cNvSpPr>
          <p:nvPr>
            <p:ph type="sldNum" sz="quarter" idx="12"/>
          </p:nvPr>
        </p:nvSpPr>
        <p:spPr/>
        <p:txBody>
          <a:bodyPr/>
          <a:lstStyle/>
          <a:p>
            <a:fld id="{6E2D2B3B-882E-40F3-A32F-6DD516915044}" type="slidenum">
              <a:rPr lang="en-US" smtClean="0"/>
              <a:pPr/>
              <a:t>34</a:t>
            </a:fld>
            <a:endParaRPr lang="en-US" dirty="0"/>
          </a:p>
        </p:txBody>
      </p:sp>
    </p:spTree>
    <p:extLst>
      <p:ext uri="{BB962C8B-B14F-4D97-AF65-F5344CB8AC3E}">
        <p14:creationId xmlns:p14="http://schemas.microsoft.com/office/powerpoint/2010/main" val="217786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676513"/>
            <a:ext cx="7620000" cy="1143000"/>
          </a:xfrm>
        </p:spPr>
        <p:txBody>
          <a:bodyPr/>
          <a:lstStyle/>
          <a:p>
            <a:r>
              <a:rPr lang="en-US" sz="4000" b="1" dirty="0">
                <a:latin typeface="+mn-lt"/>
              </a:rPr>
              <a:t>NASA Quality Control</a:t>
            </a:r>
            <a:br>
              <a:rPr lang="en-US" sz="4000" b="1" dirty="0">
                <a:latin typeface="+mn-lt"/>
              </a:rPr>
            </a:br>
            <a:endParaRPr lang="en-US" sz="4000" b="1" dirty="0">
              <a:latin typeface="+mn-lt"/>
            </a:endParaRPr>
          </a:p>
        </p:txBody>
      </p:sp>
      <p:sp>
        <p:nvSpPr>
          <p:cNvPr id="16" name="Content Placeholder 8"/>
          <p:cNvSpPr>
            <a:spLocks noGrp="1"/>
          </p:cNvSpPr>
          <p:nvPr>
            <p:ph idx="1"/>
          </p:nvPr>
        </p:nvSpPr>
        <p:spPr>
          <a:xfrm>
            <a:off x="265580" y="1644746"/>
            <a:ext cx="8229600" cy="1477963"/>
          </a:xfrm>
        </p:spPr>
        <p:txBody>
          <a:bodyPr>
            <a:normAutofit fontScale="77500" lnSpcReduction="20000"/>
          </a:bodyPr>
          <a:lstStyle/>
          <a:p>
            <a:r>
              <a:rPr lang="en-US" sz="2400" dirty="0">
                <a:ea typeface="MS PGothic" charset="0"/>
              </a:rPr>
              <a:t>Historic:</a:t>
            </a:r>
          </a:p>
          <a:p>
            <a:pPr lvl="1"/>
            <a:r>
              <a:rPr lang="en-US" sz="2200" dirty="0">
                <a:ea typeface="MS PGothic" charset="0"/>
              </a:rPr>
              <a:t>External fuel tank foam (SOFI)</a:t>
            </a:r>
          </a:p>
          <a:p>
            <a:pPr lvl="1"/>
            <a:r>
              <a:rPr lang="en-US" sz="2200" dirty="0">
                <a:ea typeface="MS PGothic" charset="0"/>
              </a:rPr>
              <a:t>Imaging through thermal tiles of Orbiter</a:t>
            </a:r>
          </a:p>
          <a:p>
            <a:r>
              <a:rPr lang="en-US" sz="2400" dirty="0">
                <a:ea typeface="MS PGothic" charset="0"/>
              </a:rPr>
              <a:t>Recent:</a:t>
            </a:r>
          </a:p>
          <a:p>
            <a:pPr lvl="1"/>
            <a:r>
              <a:rPr lang="en-US" sz="2200" dirty="0">
                <a:ea typeface="MS PGothic" charset="0"/>
              </a:rPr>
              <a:t> Imaging of heat shield of Orion capsule</a:t>
            </a:r>
          </a:p>
        </p:txBody>
      </p:sp>
      <p:pic>
        <p:nvPicPr>
          <p:cNvPr id="17" name="Picture 14"/>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860" y="3395703"/>
            <a:ext cx="1359342" cy="2503825"/>
          </a:xfrm>
          <a:prstGeom prst="rect">
            <a:avLst/>
          </a:prstGeom>
          <a:ln w="9525">
            <a:solidFill>
              <a:srgbClr val="00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18"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3607" y="274638"/>
            <a:ext cx="1845125" cy="27368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9" name="Picture 2" descr="PAL ramp Rapi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8812" y="3794503"/>
            <a:ext cx="2328863" cy="2105025"/>
          </a:xfrm>
          <a:prstGeom prst="rect">
            <a:avLst/>
          </a:prstGeom>
          <a:ln w="9525">
            <a:solidFill>
              <a:srgbClr val="00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20"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47185" y="3551305"/>
            <a:ext cx="1906422" cy="2348223"/>
          </a:xfrm>
          <a:prstGeom prst="rect">
            <a:avLst/>
          </a:prstGeom>
          <a:ln w="9525">
            <a:solidFill>
              <a:srgbClr val="00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graphicFrame>
        <p:nvGraphicFramePr>
          <p:cNvPr id="21" name="Object 5"/>
          <p:cNvGraphicFramePr>
            <a:graphicFrameLocks noChangeAspect="1"/>
          </p:cNvGraphicFramePr>
          <p:nvPr/>
        </p:nvGraphicFramePr>
        <p:xfrm>
          <a:off x="6539345" y="4129466"/>
          <a:ext cx="1774825" cy="1770062"/>
        </p:xfrm>
        <a:graphic>
          <a:graphicData uri="http://schemas.openxmlformats.org/presentationml/2006/ole">
            <mc:AlternateContent xmlns:mc="http://schemas.openxmlformats.org/markup-compatibility/2006">
              <mc:Choice xmlns:v="urn:schemas-microsoft-com:vml" Requires="v">
                <p:oleObj name="Photo Editor Photo" r:id="rId6" imgW="4304762" imgH="4296375" progId="MSPhotoEd.3">
                  <p:embed/>
                </p:oleObj>
              </mc:Choice>
              <mc:Fallback>
                <p:oleObj name="Photo Editor Photo" r:id="rId6" imgW="4304762" imgH="4296375" progId="MSPhotoEd.3">
                  <p:embed/>
                  <p:pic>
                    <p:nvPicPr>
                      <p:cNvPr id="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345" y="4129466"/>
                        <a:ext cx="1774825" cy="177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 name="Footer Placeholder 2">
            <a:extLst>
              <a:ext uri="{FF2B5EF4-FFF2-40B4-BE49-F238E27FC236}">
                <a16:creationId xmlns:a16="http://schemas.microsoft.com/office/drawing/2014/main" id="{28B142F4-DCCF-4EE1-895E-8352652C1311}"/>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82AFAD3-8031-4D68-B7FA-D529B962E4A9}"/>
              </a:ext>
            </a:extLst>
          </p:cNvPr>
          <p:cNvSpPr>
            <a:spLocks noGrp="1"/>
          </p:cNvSpPr>
          <p:nvPr>
            <p:ph type="sldNum" sz="quarter" idx="12"/>
          </p:nvPr>
        </p:nvSpPr>
        <p:spPr/>
        <p:txBody>
          <a:bodyPr/>
          <a:lstStyle/>
          <a:p>
            <a:fld id="{6E2D2B3B-882E-40F3-A32F-6DD516915044}" type="slidenum">
              <a:rPr lang="en-US" smtClean="0"/>
              <a:pPr/>
              <a:t>35</a:t>
            </a:fld>
            <a:endParaRPr lang="en-US" dirty="0"/>
          </a:p>
        </p:txBody>
      </p:sp>
    </p:spTree>
    <p:extLst>
      <p:ext uri="{BB962C8B-B14F-4D97-AF65-F5344CB8AC3E}">
        <p14:creationId xmlns:p14="http://schemas.microsoft.com/office/powerpoint/2010/main" val="1426726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6F05-F0D6-4198-9A9D-A73959088F7F}"/>
              </a:ext>
            </a:extLst>
          </p:cNvPr>
          <p:cNvSpPr>
            <a:spLocks noGrp="1"/>
          </p:cNvSpPr>
          <p:nvPr>
            <p:ph type="title"/>
          </p:nvPr>
        </p:nvSpPr>
        <p:spPr/>
        <p:txBody>
          <a:bodyPr/>
          <a:lstStyle/>
          <a:p>
            <a:r>
              <a:rPr lang="en-GB" sz="4000" dirty="0"/>
              <a:t>Terahertz for coating measurement</a:t>
            </a:r>
          </a:p>
        </p:txBody>
      </p:sp>
      <p:sp>
        <p:nvSpPr>
          <p:cNvPr id="3" name="Content Placeholder 2">
            <a:extLst>
              <a:ext uri="{FF2B5EF4-FFF2-40B4-BE49-F238E27FC236}">
                <a16:creationId xmlns:a16="http://schemas.microsoft.com/office/drawing/2014/main" id="{9362BB83-78C2-4FC4-9FE6-F61D767F49DF}"/>
              </a:ext>
            </a:extLst>
          </p:cNvPr>
          <p:cNvSpPr>
            <a:spLocks noGrp="1"/>
          </p:cNvSpPr>
          <p:nvPr>
            <p:ph idx="1"/>
          </p:nvPr>
        </p:nvSpPr>
        <p:spPr/>
        <p:txBody>
          <a:bodyPr/>
          <a:lstStyle/>
          <a:p>
            <a:r>
              <a:rPr lang="en-GB" dirty="0"/>
              <a:t>Terahertz technology provides a fast (potentially several hundred readings per second) method of measuring the thickness of non-conductive coatings over a wide range of substrates. </a:t>
            </a:r>
          </a:p>
          <a:p>
            <a:r>
              <a:rPr lang="en-GB" dirty="0"/>
              <a:t>Can typically measure to an accuracy of a few microns or better. </a:t>
            </a:r>
          </a:p>
          <a:p>
            <a:r>
              <a:rPr lang="en-GB" dirty="0"/>
              <a:t>Non-contact – sensor head can be 100mm or more from the surface (as long as this distance is well controlled)</a:t>
            </a:r>
          </a:p>
          <a:p>
            <a:r>
              <a:rPr lang="en-GB" dirty="0"/>
              <a:t>Soft or ‘wet’ coatings can be measured without problems.</a:t>
            </a:r>
          </a:p>
          <a:p>
            <a:r>
              <a:rPr lang="en-GB" dirty="0"/>
              <a:t>Can distinguish and separately measure multilayer structures and coatings </a:t>
            </a:r>
          </a:p>
          <a:p>
            <a:endParaRPr lang="en-GB" dirty="0"/>
          </a:p>
        </p:txBody>
      </p:sp>
      <p:sp>
        <p:nvSpPr>
          <p:cNvPr id="4" name="Footer Placeholder 3">
            <a:extLst>
              <a:ext uri="{FF2B5EF4-FFF2-40B4-BE49-F238E27FC236}">
                <a16:creationId xmlns:a16="http://schemas.microsoft.com/office/drawing/2014/main" id="{1E863AD4-507C-4860-8395-F222F1647953}"/>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19C8FCBA-9D49-44DD-808A-B00093C7AB65}"/>
              </a:ext>
            </a:extLst>
          </p:cNvPr>
          <p:cNvSpPr>
            <a:spLocks noGrp="1"/>
          </p:cNvSpPr>
          <p:nvPr>
            <p:ph type="sldNum" sz="quarter" idx="12"/>
          </p:nvPr>
        </p:nvSpPr>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942814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5B54-B0D5-47E6-A248-9324600F3330}"/>
              </a:ext>
            </a:extLst>
          </p:cNvPr>
          <p:cNvSpPr>
            <a:spLocks noGrp="1"/>
          </p:cNvSpPr>
          <p:nvPr>
            <p:ph type="title"/>
          </p:nvPr>
        </p:nvSpPr>
        <p:spPr/>
        <p:txBody>
          <a:bodyPr/>
          <a:lstStyle/>
          <a:p>
            <a:r>
              <a:rPr lang="en-GB" dirty="0"/>
              <a:t>THz Coating measurement: </a:t>
            </a:r>
            <a:br>
              <a:rPr lang="en-GB" dirty="0"/>
            </a:br>
            <a:r>
              <a:rPr lang="en-GB" sz="2800" dirty="0"/>
              <a:t>Reflection of coatings on conductive surfaces</a:t>
            </a:r>
            <a:endParaRPr lang="en-GB" dirty="0"/>
          </a:p>
        </p:txBody>
      </p:sp>
      <p:sp>
        <p:nvSpPr>
          <p:cNvPr id="3" name="Content Placeholder 2">
            <a:extLst>
              <a:ext uri="{FF2B5EF4-FFF2-40B4-BE49-F238E27FC236}">
                <a16:creationId xmlns:a16="http://schemas.microsoft.com/office/drawing/2014/main" id="{8E0577E2-F11D-4473-A188-C0F789289235}"/>
              </a:ext>
            </a:extLst>
          </p:cNvPr>
          <p:cNvSpPr>
            <a:spLocks noGrp="1"/>
          </p:cNvSpPr>
          <p:nvPr>
            <p:ph idx="1"/>
          </p:nvPr>
        </p:nvSpPr>
        <p:spPr/>
        <p:txBody>
          <a:bodyPr/>
          <a:lstStyle/>
          <a:p>
            <a:r>
              <a:rPr lang="en-GB" dirty="0"/>
              <a:t>Thin Paint on metal </a:t>
            </a:r>
          </a:p>
          <a:p>
            <a:endParaRPr lang="en-GB" dirty="0"/>
          </a:p>
        </p:txBody>
      </p:sp>
      <p:sp>
        <p:nvSpPr>
          <p:cNvPr id="4" name="Footer Placeholder 3">
            <a:extLst>
              <a:ext uri="{FF2B5EF4-FFF2-40B4-BE49-F238E27FC236}">
                <a16:creationId xmlns:a16="http://schemas.microsoft.com/office/drawing/2014/main" id="{5679C0DB-37E5-43D2-B234-CE174FE1152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5E397A91-08BF-43BA-AD5E-A2B70D2F4D36}"/>
              </a:ext>
            </a:extLst>
          </p:cNvPr>
          <p:cNvSpPr>
            <a:spLocks noGrp="1"/>
          </p:cNvSpPr>
          <p:nvPr>
            <p:ph type="sldNum" sz="quarter" idx="12"/>
          </p:nvPr>
        </p:nvSpPr>
        <p:spPr/>
        <p:txBody>
          <a:bodyPr/>
          <a:lstStyle/>
          <a:p>
            <a:fld id="{6E2D2B3B-882E-40F3-A32F-6DD516915044}" type="slidenum">
              <a:rPr lang="en-US" smtClean="0"/>
              <a:pPr/>
              <a:t>37</a:t>
            </a:fld>
            <a:endParaRPr lang="en-US" dirty="0"/>
          </a:p>
        </p:txBody>
      </p:sp>
      <p:sp>
        <p:nvSpPr>
          <p:cNvPr id="6" name="Rectangle 2">
            <a:extLst>
              <a:ext uri="{FF2B5EF4-FFF2-40B4-BE49-F238E27FC236}">
                <a16:creationId xmlns:a16="http://schemas.microsoft.com/office/drawing/2014/main" id="{F2B1B6F4-FF99-4153-AFFE-9553219565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a:extLst>
              <a:ext uri="{FF2B5EF4-FFF2-40B4-BE49-F238E27FC236}">
                <a16:creationId xmlns:a16="http://schemas.microsoft.com/office/drawing/2014/main" id="{9F7C9710-3624-481B-BC12-AE14FD269365}"/>
              </a:ext>
            </a:extLst>
          </p:cNvPr>
          <p:cNvGraphicFramePr>
            <a:graphicFrameLocks noChangeAspect="1"/>
          </p:cNvGraphicFramePr>
          <p:nvPr>
            <p:extLst>
              <p:ext uri="{D42A27DB-BD31-4B8C-83A1-F6EECF244321}">
                <p14:modId xmlns:p14="http://schemas.microsoft.com/office/powerpoint/2010/main" val="3046716489"/>
              </p:ext>
            </p:extLst>
          </p:nvPr>
        </p:nvGraphicFramePr>
        <p:xfrm>
          <a:off x="806824" y="2220301"/>
          <a:ext cx="7008705" cy="3717661"/>
        </p:xfrm>
        <a:graphic>
          <a:graphicData uri="http://schemas.openxmlformats.org/presentationml/2006/ole">
            <mc:AlternateContent xmlns:mc="http://schemas.openxmlformats.org/markup-compatibility/2006">
              <mc:Choice xmlns:v="urn:schemas-microsoft-com:vml" Requires="v">
                <p:oleObj name="Picture" r:id="rId3" imgW="18285714" imgH="10285714" progId="StaticDib">
                  <p:embed/>
                </p:oleObj>
              </mc:Choice>
              <mc:Fallback>
                <p:oleObj name="Picture" r:id="rId3" imgW="18285714" imgH="10285714" progId="StaticDib">
                  <p:embed/>
                  <p:pic>
                    <p:nvPicPr>
                      <p:cNvPr id="0" name="rectole000000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24" y="2220301"/>
                        <a:ext cx="7008705" cy="3717661"/>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6124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5B54-B0D5-47E6-A248-9324600F3330}"/>
              </a:ext>
            </a:extLst>
          </p:cNvPr>
          <p:cNvSpPr>
            <a:spLocks noGrp="1"/>
          </p:cNvSpPr>
          <p:nvPr>
            <p:ph type="title"/>
          </p:nvPr>
        </p:nvSpPr>
        <p:spPr/>
        <p:txBody>
          <a:bodyPr/>
          <a:lstStyle/>
          <a:p>
            <a:r>
              <a:rPr lang="en-GB" dirty="0"/>
              <a:t>THz Coating measurement: </a:t>
            </a:r>
            <a:br>
              <a:rPr lang="en-GB" dirty="0"/>
            </a:br>
            <a:r>
              <a:rPr lang="en-GB" sz="2800" dirty="0"/>
              <a:t>Reflection of coatings on conductive surfaces</a:t>
            </a:r>
            <a:endParaRPr lang="en-GB" dirty="0"/>
          </a:p>
        </p:txBody>
      </p:sp>
      <p:sp>
        <p:nvSpPr>
          <p:cNvPr id="3" name="Content Placeholder 2">
            <a:extLst>
              <a:ext uri="{FF2B5EF4-FFF2-40B4-BE49-F238E27FC236}">
                <a16:creationId xmlns:a16="http://schemas.microsoft.com/office/drawing/2014/main" id="{8E0577E2-F11D-4473-A188-C0F789289235}"/>
              </a:ext>
            </a:extLst>
          </p:cNvPr>
          <p:cNvSpPr>
            <a:spLocks noGrp="1"/>
          </p:cNvSpPr>
          <p:nvPr>
            <p:ph idx="1"/>
          </p:nvPr>
        </p:nvSpPr>
        <p:spPr/>
        <p:txBody>
          <a:bodyPr/>
          <a:lstStyle/>
          <a:p>
            <a:r>
              <a:rPr lang="en-GB" dirty="0"/>
              <a:t>Thick (≈1mm)</a:t>
            </a:r>
          </a:p>
          <a:p>
            <a:r>
              <a:rPr lang="en-GB" dirty="0"/>
              <a:t> coating on metal</a:t>
            </a:r>
          </a:p>
        </p:txBody>
      </p:sp>
      <p:sp>
        <p:nvSpPr>
          <p:cNvPr id="4" name="Footer Placeholder 3">
            <a:extLst>
              <a:ext uri="{FF2B5EF4-FFF2-40B4-BE49-F238E27FC236}">
                <a16:creationId xmlns:a16="http://schemas.microsoft.com/office/drawing/2014/main" id="{5679C0DB-37E5-43D2-B234-CE174FE1152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5E397A91-08BF-43BA-AD5E-A2B70D2F4D36}"/>
              </a:ext>
            </a:extLst>
          </p:cNvPr>
          <p:cNvSpPr>
            <a:spLocks noGrp="1"/>
          </p:cNvSpPr>
          <p:nvPr>
            <p:ph type="sldNum" sz="quarter" idx="12"/>
          </p:nvPr>
        </p:nvSpPr>
        <p:spPr/>
        <p:txBody>
          <a:bodyPr/>
          <a:lstStyle/>
          <a:p>
            <a:fld id="{6E2D2B3B-882E-40F3-A32F-6DD516915044}" type="slidenum">
              <a:rPr lang="en-US" smtClean="0"/>
              <a:pPr/>
              <a:t>38</a:t>
            </a:fld>
            <a:endParaRPr lang="en-US" dirty="0"/>
          </a:p>
        </p:txBody>
      </p:sp>
      <p:sp>
        <p:nvSpPr>
          <p:cNvPr id="6" name="Rectangle 2">
            <a:extLst>
              <a:ext uri="{FF2B5EF4-FFF2-40B4-BE49-F238E27FC236}">
                <a16:creationId xmlns:a16="http://schemas.microsoft.com/office/drawing/2014/main" id="{F2B1B6F4-FF99-4153-AFFE-9553219565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2">
            <a:extLst>
              <a:ext uri="{FF2B5EF4-FFF2-40B4-BE49-F238E27FC236}">
                <a16:creationId xmlns:a16="http://schemas.microsoft.com/office/drawing/2014/main" id="{E8203714-531D-4A68-80E2-1E266E1FA4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a:extLst>
              <a:ext uri="{FF2B5EF4-FFF2-40B4-BE49-F238E27FC236}">
                <a16:creationId xmlns:a16="http://schemas.microsoft.com/office/drawing/2014/main" id="{F215CFD3-D92D-4D38-980F-3096C83A2C06}"/>
              </a:ext>
            </a:extLst>
          </p:cNvPr>
          <p:cNvGraphicFramePr>
            <a:graphicFrameLocks noChangeAspect="1"/>
          </p:cNvGraphicFramePr>
          <p:nvPr>
            <p:extLst>
              <p:ext uri="{D42A27DB-BD31-4B8C-83A1-F6EECF244321}">
                <p14:modId xmlns:p14="http://schemas.microsoft.com/office/powerpoint/2010/main" val="1602374854"/>
              </p:ext>
            </p:extLst>
          </p:nvPr>
        </p:nvGraphicFramePr>
        <p:xfrm>
          <a:off x="753036" y="2043953"/>
          <a:ext cx="7069310" cy="3585882"/>
        </p:xfrm>
        <a:graphic>
          <a:graphicData uri="http://schemas.openxmlformats.org/presentationml/2006/ole">
            <mc:AlternateContent xmlns:mc="http://schemas.openxmlformats.org/markup-compatibility/2006">
              <mc:Choice xmlns:v="urn:schemas-microsoft-com:vml" Requires="v">
                <p:oleObj name="Picture" r:id="rId3" imgW="18285714" imgH="10285714" progId="StaticDib">
                  <p:embed/>
                </p:oleObj>
              </mc:Choice>
              <mc:Fallback>
                <p:oleObj name="Picture" r:id="rId3" imgW="18285714" imgH="10285714" progId="StaticDib">
                  <p:embed/>
                  <p:pic>
                    <p:nvPicPr>
                      <p:cNvPr id="0" name="rectole000000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36" y="2043953"/>
                        <a:ext cx="7069310" cy="3585882"/>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120601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5B54-B0D5-47E6-A248-9324600F3330}"/>
              </a:ext>
            </a:extLst>
          </p:cNvPr>
          <p:cNvSpPr>
            <a:spLocks noGrp="1"/>
          </p:cNvSpPr>
          <p:nvPr>
            <p:ph type="title"/>
          </p:nvPr>
        </p:nvSpPr>
        <p:spPr/>
        <p:txBody>
          <a:bodyPr/>
          <a:lstStyle/>
          <a:p>
            <a:r>
              <a:rPr lang="en-GB" dirty="0"/>
              <a:t>THz Coating measurement: </a:t>
            </a:r>
            <a:br>
              <a:rPr lang="en-GB" dirty="0"/>
            </a:br>
            <a:r>
              <a:rPr lang="en-GB" sz="2800" dirty="0"/>
              <a:t>Reflection of coatings on conductive surfaces</a:t>
            </a:r>
            <a:endParaRPr lang="en-GB" dirty="0"/>
          </a:p>
        </p:txBody>
      </p:sp>
      <p:sp>
        <p:nvSpPr>
          <p:cNvPr id="3" name="Content Placeholder 2">
            <a:extLst>
              <a:ext uri="{FF2B5EF4-FFF2-40B4-BE49-F238E27FC236}">
                <a16:creationId xmlns:a16="http://schemas.microsoft.com/office/drawing/2014/main" id="{8E0577E2-F11D-4473-A188-C0F789289235}"/>
              </a:ext>
            </a:extLst>
          </p:cNvPr>
          <p:cNvSpPr>
            <a:spLocks noGrp="1"/>
          </p:cNvSpPr>
          <p:nvPr>
            <p:ph idx="1"/>
          </p:nvPr>
        </p:nvSpPr>
        <p:spPr/>
        <p:txBody>
          <a:bodyPr/>
          <a:lstStyle/>
          <a:p>
            <a:r>
              <a:rPr lang="en-GB" dirty="0"/>
              <a:t>Ceramic on metal </a:t>
            </a:r>
          </a:p>
          <a:p>
            <a:endParaRPr lang="en-GB" dirty="0"/>
          </a:p>
        </p:txBody>
      </p:sp>
      <p:sp>
        <p:nvSpPr>
          <p:cNvPr id="4" name="Footer Placeholder 3">
            <a:extLst>
              <a:ext uri="{FF2B5EF4-FFF2-40B4-BE49-F238E27FC236}">
                <a16:creationId xmlns:a16="http://schemas.microsoft.com/office/drawing/2014/main" id="{5679C0DB-37E5-43D2-B234-CE174FE1152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5E397A91-08BF-43BA-AD5E-A2B70D2F4D36}"/>
              </a:ext>
            </a:extLst>
          </p:cNvPr>
          <p:cNvSpPr>
            <a:spLocks noGrp="1"/>
          </p:cNvSpPr>
          <p:nvPr>
            <p:ph type="sldNum" sz="quarter" idx="12"/>
          </p:nvPr>
        </p:nvSpPr>
        <p:spPr/>
        <p:txBody>
          <a:bodyPr/>
          <a:lstStyle/>
          <a:p>
            <a:fld id="{6E2D2B3B-882E-40F3-A32F-6DD516915044}" type="slidenum">
              <a:rPr lang="en-US" smtClean="0"/>
              <a:pPr/>
              <a:t>39</a:t>
            </a:fld>
            <a:endParaRPr lang="en-US" dirty="0"/>
          </a:p>
        </p:txBody>
      </p:sp>
      <p:sp>
        <p:nvSpPr>
          <p:cNvPr id="6" name="Rectangle 2">
            <a:extLst>
              <a:ext uri="{FF2B5EF4-FFF2-40B4-BE49-F238E27FC236}">
                <a16:creationId xmlns:a16="http://schemas.microsoft.com/office/drawing/2014/main" id="{F2B1B6F4-FF99-4153-AFFE-9553219565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39152B79-0520-40DF-B8FE-2C6282770B1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a:extLst>
              <a:ext uri="{FF2B5EF4-FFF2-40B4-BE49-F238E27FC236}">
                <a16:creationId xmlns:a16="http://schemas.microsoft.com/office/drawing/2014/main" id="{5F148EAA-F4C7-42ED-8BAF-0BAB4820E64E}"/>
              </a:ext>
            </a:extLst>
          </p:cNvPr>
          <p:cNvGraphicFramePr>
            <a:graphicFrameLocks noChangeAspect="1"/>
          </p:cNvGraphicFramePr>
          <p:nvPr>
            <p:extLst>
              <p:ext uri="{D42A27DB-BD31-4B8C-83A1-F6EECF244321}">
                <p14:modId xmlns:p14="http://schemas.microsoft.com/office/powerpoint/2010/main" val="989013183"/>
              </p:ext>
            </p:extLst>
          </p:nvPr>
        </p:nvGraphicFramePr>
        <p:xfrm>
          <a:off x="824753" y="2079811"/>
          <a:ext cx="7036508" cy="3956761"/>
        </p:xfrm>
        <a:graphic>
          <a:graphicData uri="http://schemas.openxmlformats.org/presentationml/2006/ole">
            <mc:AlternateContent xmlns:mc="http://schemas.openxmlformats.org/markup-compatibility/2006">
              <mc:Choice xmlns:v="urn:schemas-microsoft-com:vml" Requires="v">
                <p:oleObj name="Picture" r:id="rId3" imgW="18285714" imgH="10285714" progId="StaticDib">
                  <p:embed/>
                </p:oleObj>
              </mc:Choice>
              <mc:Fallback>
                <p:oleObj name="Picture" r:id="rId3" imgW="18285714" imgH="10285714" progId="StaticDib">
                  <p:embed/>
                  <p:pic>
                    <p:nvPicPr>
                      <p:cNvPr id="0" name="rectole0000000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53" y="2079811"/>
                        <a:ext cx="7036508" cy="3956761"/>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6352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mn-lt"/>
              </a:rPr>
              <a:t>What are TeraHertz (THz)?</a:t>
            </a:r>
          </a:p>
        </p:txBody>
      </p:sp>
      <p:sp>
        <p:nvSpPr>
          <p:cNvPr id="6" name="Content Placeholder 5"/>
          <p:cNvSpPr>
            <a:spLocks noGrp="1"/>
          </p:cNvSpPr>
          <p:nvPr>
            <p:ph idx="1"/>
          </p:nvPr>
        </p:nvSpPr>
        <p:spPr>
          <a:xfrm>
            <a:off x="457200" y="1600199"/>
            <a:ext cx="7620000" cy="4386613"/>
          </a:xfrm>
        </p:spPr>
        <p:txBody>
          <a:bodyPr>
            <a:normAutofit/>
          </a:bodyPr>
          <a:lstStyle/>
          <a:p>
            <a:r>
              <a:rPr lang="en-GB" dirty="0"/>
              <a:t>Generally, this frequency is too high for electronics, currently highest frequency for practical electronic approaches is around 100 GHz (N.B. 5G data spectrum is up to 56 GHz). </a:t>
            </a:r>
          </a:p>
          <a:p>
            <a:r>
              <a:rPr lang="en-GB" dirty="0"/>
              <a:t>Optical approaches fail below approx. 10THz because (among other reasons) photon energy drops into the ambient thermal range. </a:t>
            </a:r>
          </a:p>
          <a:p>
            <a:r>
              <a:rPr lang="en-GB" dirty="0"/>
              <a:t>Recent advances in combining optical and electronic methods have allowed for the generation and detection of very high signal-to –noise ratio and high data acquisition rates of 0.1 –3.0 THz frequencies.</a:t>
            </a:r>
          </a:p>
          <a:p>
            <a:r>
              <a:rPr lang="en-GB" dirty="0"/>
              <a:t>Consequently a surge of interest in and investigation of the terahertz region is underway.</a:t>
            </a:r>
          </a:p>
          <a:p>
            <a:endParaRPr lang="en-US" dirty="0"/>
          </a:p>
        </p:txBody>
      </p:sp>
      <p:sp>
        <p:nvSpPr>
          <p:cNvPr id="5" name="Footer Placeholder 4">
            <a:extLst>
              <a:ext uri="{FF2B5EF4-FFF2-40B4-BE49-F238E27FC236}">
                <a16:creationId xmlns:a16="http://schemas.microsoft.com/office/drawing/2014/main" id="{BE490C99-A301-4517-B143-58707971681E}"/>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8" name="Slide Number Placeholder 7">
            <a:extLst>
              <a:ext uri="{FF2B5EF4-FFF2-40B4-BE49-F238E27FC236}">
                <a16:creationId xmlns:a16="http://schemas.microsoft.com/office/drawing/2014/main" id="{8D68C3F2-DA1E-41CB-A263-629511ABD051}"/>
              </a:ext>
            </a:extLst>
          </p:cNvPr>
          <p:cNvSpPr>
            <a:spLocks noGrp="1"/>
          </p:cNvSpPr>
          <p:nvPr>
            <p:ph type="sldNum" sz="quarter" idx="12"/>
          </p:nvPr>
        </p:nvSpPr>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1109485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5B54-B0D5-47E6-A248-9324600F3330}"/>
              </a:ext>
            </a:extLst>
          </p:cNvPr>
          <p:cNvSpPr>
            <a:spLocks noGrp="1"/>
          </p:cNvSpPr>
          <p:nvPr>
            <p:ph type="title"/>
          </p:nvPr>
        </p:nvSpPr>
        <p:spPr/>
        <p:txBody>
          <a:bodyPr/>
          <a:lstStyle/>
          <a:p>
            <a:r>
              <a:rPr lang="en-GB" dirty="0"/>
              <a:t>THz Coating measurement: </a:t>
            </a:r>
            <a:br>
              <a:rPr lang="en-GB" dirty="0"/>
            </a:br>
            <a:r>
              <a:rPr lang="en-GB" sz="2800" dirty="0"/>
              <a:t>Reflection of coatings on conductive surfaces</a:t>
            </a:r>
            <a:endParaRPr lang="en-GB" dirty="0"/>
          </a:p>
        </p:txBody>
      </p:sp>
      <p:sp>
        <p:nvSpPr>
          <p:cNvPr id="3" name="Content Placeholder 2">
            <a:extLst>
              <a:ext uri="{FF2B5EF4-FFF2-40B4-BE49-F238E27FC236}">
                <a16:creationId xmlns:a16="http://schemas.microsoft.com/office/drawing/2014/main" id="{8E0577E2-F11D-4473-A188-C0F789289235}"/>
              </a:ext>
            </a:extLst>
          </p:cNvPr>
          <p:cNvSpPr>
            <a:spLocks noGrp="1"/>
          </p:cNvSpPr>
          <p:nvPr>
            <p:ph idx="1"/>
          </p:nvPr>
        </p:nvSpPr>
        <p:spPr/>
        <p:txBody>
          <a:bodyPr/>
          <a:lstStyle/>
          <a:p>
            <a:r>
              <a:rPr lang="en-GB" dirty="0"/>
              <a:t>Paint on Carbon composite</a:t>
            </a:r>
          </a:p>
          <a:p>
            <a:endParaRPr lang="en-GB" dirty="0"/>
          </a:p>
        </p:txBody>
      </p:sp>
      <p:sp>
        <p:nvSpPr>
          <p:cNvPr id="4" name="Footer Placeholder 3">
            <a:extLst>
              <a:ext uri="{FF2B5EF4-FFF2-40B4-BE49-F238E27FC236}">
                <a16:creationId xmlns:a16="http://schemas.microsoft.com/office/drawing/2014/main" id="{5679C0DB-37E5-43D2-B234-CE174FE1152C}"/>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5E397A91-08BF-43BA-AD5E-A2B70D2F4D36}"/>
              </a:ext>
            </a:extLst>
          </p:cNvPr>
          <p:cNvSpPr>
            <a:spLocks noGrp="1"/>
          </p:cNvSpPr>
          <p:nvPr>
            <p:ph type="sldNum" sz="quarter" idx="12"/>
          </p:nvPr>
        </p:nvSpPr>
        <p:spPr/>
        <p:txBody>
          <a:bodyPr/>
          <a:lstStyle/>
          <a:p>
            <a:fld id="{6E2D2B3B-882E-40F3-A32F-6DD516915044}" type="slidenum">
              <a:rPr lang="en-US" smtClean="0"/>
              <a:pPr/>
              <a:t>40</a:t>
            </a:fld>
            <a:endParaRPr lang="en-US" dirty="0"/>
          </a:p>
        </p:txBody>
      </p:sp>
      <p:sp>
        <p:nvSpPr>
          <p:cNvPr id="6" name="Rectangle 2">
            <a:extLst>
              <a:ext uri="{FF2B5EF4-FFF2-40B4-BE49-F238E27FC236}">
                <a16:creationId xmlns:a16="http://schemas.microsoft.com/office/drawing/2014/main" id="{F2B1B6F4-FF99-4153-AFFE-9553219565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06B0E03E-C944-444A-9D42-308EEE791A7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a:extLst>
              <a:ext uri="{FF2B5EF4-FFF2-40B4-BE49-F238E27FC236}">
                <a16:creationId xmlns:a16="http://schemas.microsoft.com/office/drawing/2014/main" id="{D727AA0D-FF56-44C7-A3B1-CCF5DA635429}"/>
              </a:ext>
            </a:extLst>
          </p:cNvPr>
          <p:cNvGraphicFramePr>
            <a:graphicFrameLocks noChangeAspect="1"/>
          </p:cNvGraphicFramePr>
          <p:nvPr>
            <p:extLst>
              <p:ext uri="{D42A27DB-BD31-4B8C-83A1-F6EECF244321}">
                <p14:modId xmlns:p14="http://schemas.microsoft.com/office/powerpoint/2010/main" val="813077263"/>
              </p:ext>
            </p:extLst>
          </p:nvPr>
        </p:nvGraphicFramePr>
        <p:xfrm>
          <a:off x="971550" y="2214137"/>
          <a:ext cx="6667506" cy="3738428"/>
        </p:xfrm>
        <a:graphic>
          <a:graphicData uri="http://schemas.openxmlformats.org/presentationml/2006/ole">
            <mc:AlternateContent xmlns:mc="http://schemas.openxmlformats.org/markup-compatibility/2006">
              <mc:Choice xmlns:v="urn:schemas-microsoft-com:vml" Requires="v">
                <p:oleObj name="Picture" r:id="rId2" imgW="18285714" imgH="10285714" progId="StaticDib">
                  <p:embed/>
                </p:oleObj>
              </mc:Choice>
              <mc:Fallback>
                <p:oleObj name="Picture" r:id="rId2" imgW="18285714" imgH="10285714" progId="StaticDib">
                  <p:embed/>
                  <p:pic>
                    <p:nvPicPr>
                      <p:cNvPr id="0" name="rectole0000000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14137"/>
                        <a:ext cx="6667506" cy="3738428"/>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72071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086E-CEC4-43B3-B1BC-7BA62A3B8ADC}"/>
              </a:ext>
            </a:extLst>
          </p:cNvPr>
          <p:cNvSpPr>
            <a:spLocks noGrp="1"/>
          </p:cNvSpPr>
          <p:nvPr>
            <p:ph type="title"/>
          </p:nvPr>
        </p:nvSpPr>
        <p:spPr/>
        <p:txBody>
          <a:bodyPr/>
          <a:lstStyle/>
          <a:p>
            <a:r>
              <a:rPr lang="en-GB" dirty="0"/>
              <a:t>Application Case study </a:t>
            </a:r>
            <a:br>
              <a:rPr lang="en-GB" dirty="0"/>
            </a:br>
            <a:r>
              <a:rPr lang="en-GB" sz="3200" dirty="0"/>
              <a:t>- Epoxy coating on carbon composite</a:t>
            </a:r>
            <a:endParaRPr lang="en-GB" dirty="0"/>
          </a:p>
        </p:txBody>
      </p:sp>
      <p:sp>
        <p:nvSpPr>
          <p:cNvPr id="3" name="Content Placeholder 2">
            <a:extLst>
              <a:ext uri="{FF2B5EF4-FFF2-40B4-BE49-F238E27FC236}">
                <a16:creationId xmlns:a16="http://schemas.microsoft.com/office/drawing/2014/main" id="{3FDF2FA6-E0AF-424F-A92C-56A0A3AEA5CC}"/>
              </a:ext>
            </a:extLst>
          </p:cNvPr>
          <p:cNvSpPr>
            <a:spLocks noGrp="1"/>
          </p:cNvSpPr>
          <p:nvPr>
            <p:ph idx="1"/>
          </p:nvPr>
        </p:nvSpPr>
        <p:spPr/>
        <p:txBody>
          <a:bodyPr/>
          <a:lstStyle/>
          <a:p>
            <a:r>
              <a:rPr lang="en-GB" dirty="0"/>
              <a:t>Client supplied sample with multiple different thicknesses of paint over carbon composite. The composite has a significant (around 50</a:t>
            </a:r>
            <a:r>
              <a:rPr lang="el-GR" dirty="0">
                <a:latin typeface="Calibri" panose="020F0502020204030204" pitchFamily="34" charset="0"/>
                <a:cs typeface="Calibri" panose="020F0502020204030204" pitchFamily="34" charset="0"/>
              </a:rPr>
              <a:t>μ</a:t>
            </a:r>
            <a:r>
              <a:rPr lang="en-GB" dirty="0"/>
              <a:t>m) resin layer over the carbon </a:t>
            </a:r>
          </a:p>
          <a:p>
            <a:r>
              <a:rPr lang="en-GB" dirty="0"/>
              <a:t>Nominal thickness readings were available, although there was some variation within the different areas. </a:t>
            </a:r>
          </a:p>
          <a:p>
            <a:r>
              <a:rPr lang="en-GB" dirty="0"/>
              <a:t>Used Terametrix TCU with single point gauge</a:t>
            </a:r>
          </a:p>
          <a:p>
            <a:endParaRPr lang="en-GB" dirty="0"/>
          </a:p>
          <a:p>
            <a:endParaRPr lang="en-GB" dirty="0"/>
          </a:p>
        </p:txBody>
      </p:sp>
      <p:sp>
        <p:nvSpPr>
          <p:cNvPr id="4" name="Footer Placeholder 3">
            <a:extLst>
              <a:ext uri="{FF2B5EF4-FFF2-40B4-BE49-F238E27FC236}">
                <a16:creationId xmlns:a16="http://schemas.microsoft.com/office/drawing/2014/main" id="{2CB90E37-B11E-47A0-8144-FF33FEC0E7AD}"/>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AAB98EC4-5E91-4197-AA2A-859B54B64A18}"/>
              </a:ext>
            </a:extLst>
          </p:cNvPr>
          <p:cNvSpPr>
            <a:spLocks noGrp="1"/>
          </p:cNvSpPr>
          <p:nvPr>
            <p:ph type="sldNum" sz="quarter" idx="12"/>
          </p:nvPr>
        </p:nvSpPr>
        <p:spPr/>
        <p:txBody>
          <a:bodyPr/>
          <a:lstStyle/>
          <a:p>
            <a:fld id="{6E2D2B3B-882E-40F3-A32F-6DD516915044}" type="slidenum">
              <a:rPr lang="en-US" smtClean="0"/>
              <a:pPr/>
              <a:t>41</a:t>
            </a:fld>
            <a:endParaRPr lang="en-US" dirty="0"/>
          </a:p>
        </p:txBody>
      </p:sp>
      <p:pic>
        <p:nvPicPr>
          <p:cNvPr id="6" name="Picture 5">
            <a:extLst>
              <a:ext uri="{FF2B5EF4-FFF2-40B4-BE49-F238E27FC236}">
                <a16:creationId xmlns:a16="http://schemas.microsoft.com/office/drawing/2014/main" id="{5E486382-C139-4093-9E61-24D51314803D}"/>
              </a:ext>
            </a:extLst>
          </p:cNvPr>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309334" y="4000500"/>
            <a:ext cx="3528060" cy="2606040"/>
          </a:xfrm>
          <a:prstGeom prst="rect">
            <a:avLst/>
          </a:prstGeom>
        </p:spPr>
      </p:pic>
      <p:pic>
        <p:nvPicPr>
          <p:cNvPr id="7" name="Picture 6">
            <a:extLst>
              <a:ext uri="{FF2B5EF4-FFF2-40B4-BE49-F238E27FC236}">
                <a16:creationId xmlns:a16="http://schemas.microsoft.com/office/drawing/2014/main" id="{89B24AA3-EA36-4FC3-BF33-335C22C46F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3888" y="5593752"/>
            <a:ext cx="3578758" cy="909918"/>
          </a:xfrm>
          <a:prstGeom prst="rect">
            <a:avLst/>
          </a:prstGeom>
        </p:spPr>
      </p:pic>
      <p:pic>
        <p:nvPicPr>
          <p:cNvPr id="8" name="Picture 7">
            <a:extLst>
              <a:ext uri="{FF2B5EF4-FFF2-40B4-BE49-F238E27FC236}">
                <a16:creationId xmlns:a16="http://schemas.microsoft.com/office/drawing/2014/main" id="{E6E1D874-A89E-4765-827D-21528AC38C95}"/>
              </a:ext>
            </a:extLst>
          </p:cNvPr>
          <p:cNvPicPr/>
          <p:nvPr/>
        </p:nvPicPr>
        <p:blipFill rotWithShape="1">
          <a:blip r:embed="rId6" cstate="email">
            <a:extLst>
              <a:ext uri="{28A0092B-C50C-407E-A947-70E740481C1C}">
                <a14:useLocalDpi xmlns:a14="http://schemas.microsoft.com/office/drawing/2010/main" val="0"/>
              </a:ext>
            </a:extLst>
          </a:blip>
          <a:srcRect r="-2031"/>
          <a:stretch/>
        </p:blipFill>
        <p:spPr>
          <a:xfrm>
            <a:off x="953716" y="4094481"/>
            <a:ext cx="3035578" cy="1320800"/>
          </a:xfrm>
          <a:prstGeom prst="rect">
            <a:avLst/>
          </a:prstGeom>
          <a:solidFill>
            <a:srgbClr val="FFFFFF">
              <a:lumMod val="95000"/>
            </a:srgbClr>
          </a:solidFill>
        </p:spPr>
      </p:pic>
    </p:spTree>
    <p:extLst>
      <p:ext uri="{BB962C8B-B14F-4D97-AF65-F5344CB8AC3E}">
        <p14:creationId xmlns:p14="http://schemas.microsoft.com/office/powerpoint/2010/main" val="882234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21A522EC-01BD-4DD2-9957-4CCBFC36C0A4}"/>
              </a:ext>
            </a:extLst>
          </p:cNvPr>
          <p:cNvSpPr>
            <a:spLocks noGrp="1"/>
          </p:cNvSpPr>
          <p:nvPr>
            <p:ph idx="1"/>
          </p:nvPr>
        </p:nvSpPr>
        <p:spPr/>
        <p:txBody>
          <a:bodyPr/>
          <a:lstStyle/>
          <a:p>
            <a:r>
              <a:rPr lang="en-GB" dirty="0"/>
              <a:t>Methodology</a:t>
            </a:r>
          </a:p>
          <a:p>
            <a:pPr lvl="1"/>
            <a:r>
              <a:rPr lang="en-GB" dirty="0"/>
              <a:t>Make initial measurements using nominal (from auto calibration ‘wizard’) values  for dielectric content.</a:t>
            </a:r>
          </a:p>
          <a:p>
            <a:pPr lvl="1"/>
            <a:r>
              <a:rPr lang="en-GB" dirty="0"/>
              <a:t>5 readings per step in ‘X’ pattern, calculate mean value. </a:t>
            </a:r>
          </a:p>
          <a:p>
            <a:pPr lvl="1"/>
            <a:r>
              <a:rPr lang="en-GB" dirty="0"/>
              <a:t>Compare to supplied measurement values.</a:t>
            </a:r>
          </a:p>
          <a:p>
            <a:pPr lvl="1"/>
            <a:r>
              <a:rPr lang="en-GB" dirty="0"/>
              <a:t>Optimise dielectric constant value for ‘best match’</a:t>
            </a:r>
          </a:p>
          <a:p>
            <a:pPr lvl="1"/>
            <a:r>
              <a:rPr lang="en-GB" dirty="0"/>
              <a:t>Repeat measurements and compare. </a:t>
            </a:r>
          </a:p>
          <a:p>
            <a:pPr lvl="1"/>
            <a:r>
              <a:rPr lang="en-GB" dirty="0"/>
              <a:t>Then carry out field measurements using the derived set up</a:t>
            </a:r>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42</a:t>
            </a:fld>
            <a:endParaRPr lang="en-US" dirty="0"/>
          </a:p>
        </p:txBody>
      </p:sp>
    </p:spTree>
    <p:extLst>
      <p:ext uri="{BB962C8B-B14F-4D97-AF65-F5344CB8AC3E}">
        <p14:creationId xmlns:p14="http://schemas.microsoft.com/office/powerpoint/2010/main" val="2796642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alpha val="99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21A522EC-01BD-4DD2-9957-4CCBFC36C0A4}"/>
              </a:ext>
            </a:extLst>
          </p:cNvPr>
          <p:cNvSpPr>
            <a:spLocks noGrp="1"/>
          </p:cNvSpPr>
          <p:nvPr>
            <p:ph idx="1"/>
          </p:nvPr>
        </p:nvSpPr>
        <p:spPr/>
        <p:txBody>
          <a:bodyPr/>
          <a:lstStyle/>
          <a:p>
            <a:r>
              <a:rPr lang="en-GB" dirty="0"/>
              <a:t>Step A Thin area.</a:t>
            </a:r>
          </a:p>
          <a:p>
            <a:r>
              <a:rPr lang="en-GB" dirty="0"/>
              <a:t>Mean value from THz Measurement 74</a:t>
            </a:r>
            <a:r>
              <a:rPr lang="el-GR" dirty="0">
                <a:latin typeface="Calibri" panose="020F0502020204030204" pitchFamily="34" charset="0"/>
                <a:cs typeface="Calibri" panose="020F0502020204030204" pitchFamily="34" charset="0"/>
              </a:rPr>
              <a:t> μ</a:t>
            </a:r>
            <a:r>
              <a:rPr lang="en-GB" dirty="0"/>
              <a:t>m </a:t>
            </a:r>
          </a:p>
          <a:p>
            <a:r>
              <a:rPr lang="en-GB" dirty="0"/>
              <a:t>Client estimated value resin plus coating 69 </a:t>
            </a:r>
            <a:r>
              <a:rPr lang="el-GR" dirty="0">
                <a:latin typeface="Calibri" panose="020F0502020204030204" pitchFamily="34" charset="0"/>
                <a:cs typeface="Calibri" panose="020F0502020204030204" pitchFamily="34" charset="0"/>
              </a:rPr>
              <a:t>μ</a:t>
            </a:r>
            <a:r>
              <a:rPr lang="en-GB" dirty="0"/>
              <a:t>m</a:t>
            </a:r>
          </a:p>
          <a:p>
            <a:endParaRPr lang="en-GB" dirty="0"/>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43</a:t>
            </a:fld>
            <a:endParaRPr lang="en-US" dirty="0"/>
          </a:p>
        </p:txBody>
      </p:sp>
      <p:pic>
        <p:nvPicPr>
          <p:cNvPr id="7" name="Picture 6">
            <a:extLst>
              <a:ext uri="{FF2B5EF4-FFF2-40B4-BE49-F238E27FC236}">
                <a16:creationId xmlns:a16="http://schemas.microsoft.com/office/drawing/2014/main" id="{CD4666A9-AA8B-47C1-BFEE-3323F8C87C9D}"/>
              </a:ext>
            </a:extLst>
          </p:cNvPr>
          <p:cNvPicPr/>
          <p:nvPr/>
        </p:nvPicPr>
        <p:blipFill rotWithShape="1">
          <a:blip r:embed="rId2" cstate="email">
            <a:extLst>
              <a:ext uri="{28A0092B-C50C-407E-A947-70E740481C1C}">
                <a14:useLocalDpi xmlns:a14="http://schemas.microsoft.com/office/drawing/2010/main" val="0"/>
              </a:ext>
            </a:extLst>
          </a:blip>
          <a:srcRect r="-579"/>
          <a:stretch/>
        </p:blipFill>
        <p:spPr bwMode="auto">
          <a:xfrm>
            <a:off x="507364" y="3081337"/>
            <a:ext cx="6693535" cy="18907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9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21A522EC-01BD-4DD2-9957-4CCBFC36C0A4}"/>
              </a:ext>
            </a:extLst>
          </p:cNvPr>
          <p:cNvSpPr>
            <a:spLocks noGrp="1"/>
          </p:cNvSpPr>
          <p:nvPr>
            <p:ph idx="1"/>
          </p:nvPr>
        </p:nvSpPr>
        <p:spPr/>
        <p:txBody>
          <a:bodyPr/>
          <a:lstStyle/>
          <a:p>
            <a:r>
              <a:rPr lang="en-GB" dirty="0"/>
              <a:t>Step C Medium area.</a:t>
            </a:r>
          </a:p>
          <a:p>
            <a:r>
              <a:rPr lang="en-GB" dirty="0"/>
              <a:t>Mean value from THz Measurement 176</a:t>
            </a:r>
            <a:r>
              <a:rPr lang="el-GR" dirty="0">
                <a:latin typeface="Calibri" panose="020F0502020204030204" pitchFamily="34" charset="0"/>
                <a:cs typeface="Calibri" panose="020F0502020204030204" pitchFamily="34" charset="0"/>
              </a:rPr>
              <a:t> μ</a:t>
            </a:r>
            <a:r>
              <a:rPr lang="en-GB" dirty="0"/>
              <a:t>m </a:t>
            </a:r>
          </a:p>
          <a:p>
            <a:r>
              <a:rPr lang="en-GB" dirty="0"/>
              <a:t>Client estimated value resin plus coating 159 </a:t>
            </a:r>
            <a:r>
              <a:rPr lang="el-GR" dirty="0">
                <a:latin typeface="Calibri" panose="020F0502020204030204" pitchFamily="34" charset="0"/>
                <a:cs typeface="Calibri" panose="020F0502020204030204" pitchFamily="34" charset="0"/>
              </a:rPr>
              <a:t>μ</a:t>
            </a:r>
            <a:r>
              <a:rPr lang="en-GB" dirty="0"/>
              <a:t>m</a:t>
            </a:r>
          </a:p>
          <a:p>
            <a:endParaRPr lang="en-GB" dirty="0"/>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44</a:t>
            </a:fld>
            <a:endParaRPr lang="en-US" dirty="0"/>
          </a:p>
        </p:txBody>
      </p:sp>
      <p:pic>
        <p:nvPicPr>
          <p:cNvPr id="8" name="Picture 7">
            <a:extLst>
              <a:ext uri="{FF2B5EF4-FFF2-40B4-BE49-F238E27FC236}">
                <a16:creationId xmlns:a16="http://schemas.microsoft.com/office/drawing/2014/main" id="{0FA1097D-D0FB-4176-B540-7FCCA64682C9}"/>
              </a:ext>
            </a:extLst>
          </p:cNvPr>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200" y="3429000"/>
            <a:ext cx="6953250" cy="20510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407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21A522EC-01BD-4DD2-9957-4CCBFC36C0A4}"/>
              </a:ext>
            </a:extLst>
          </p:cNvPr>
          <p:cNvSpPr>
            <a:spLocks noGrp="1"/>
          </p:cNvSpPr>
          <p:nvPr>
            <p:ph idx="1"/>
          </p:nvPr>
        </p:nvSpPr>
        <p:spPr/>
        <p:txBody>
          <a:bodyPr/>
          <a:lstStyle/>
          <a:p>
            <a:r>
              <a:rPr lang="en-GB" dirty="0"/>
              <a:t>Step D Medium-high area.</a:t>
            </a:r>
          </a:p>
          <a:p>
            <a:r>
              <a:rPr lang="en-GB" dirty="0"/>
              <a:t>Mean value from THz Measurement 261</a:t>
            </a:r>
            <a:r>
              <a:rPr lang="el-GR" dirty="0">
                <a:latin typeface="Calibri" panose="020F0502020204030204" pitchFamily="34" charset="0"/>
                <a:cs typeface="Calibri" panose="020F0502020204030204" pitchFamily="34" charset="0"/>
              </a:rPr>
              <a:t> μ</a:t>
            </a:r>
            <a:r>
              <a:rPr lang="en-GB" dirty="0"/>
              <a:t>m </a:t>
            </a:r>
          </a:p>
          <a:p>
            <a:r>
              <a:rPr lang="en-GB" dirty="0"/>
              <a:t>Client estimated value resin plus coating 224 </a:t>
            </a:r>
            <a:r>
              <a:rPr lang="el-GR" dirty="0">
                <a:latin typeface="Calibri" panose="020F0502020204030204" pitchFamily="34" charset="0"/>
                <a:cs typeface="Calibri" panose="020F0502020204030204" pitchFamily="34" charset="0"/>
              </a:rPr>
              <a:t>μ</a:t>
            </a:r>
            <a:r>
              <a:rPr lang="en-GB" dirty="0"/>
              <a:t>m</a:t>
            </a:r>
          </a:p>
          <a:p>
            <a:endParaRPr lang="en-GB" dirty="0"/>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45</a:t>
            </a:fld>
            <a:endParaRPr lang="en-US" dirty="0"/>
          </a:p>
        </p:txBody>
      </p:sp>
      <p:pic>
        <p:nvPicPr>
          <p:cNvPr id="7" name="Picture 6">
            <a:extLst>
              <a:ext uri="{FF2B5EF4-FFF2-40B4-BE49-F238E27FC236}">
                <a16:creationId xmlns:a16="http://schemas.microsoft.com/office/drawing/2014/main" id="{FF52320E-48C0-4DD7-B401-0E2A465DBD12}"/>
              </a:ext>
            </a:extLst>
          </p:cNvPr>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200" y="3102292"/>
            <a:ext cx="6794500" cy="21555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9387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21A522EC-01BD-4DD2-9957-4CCBFC36C0A4}"/>
              </a:ext>
            </a:extLst>
          </p:cNvPr>
          <p:cNvSpPr>
            <a:spLocks noGrp="1"/>
          </p:cNvSpPr>
          <p:nvPr>
            <p:ph idx="1"/>
          </p:nvPr>
        </p:nvSpPr>
        <p:spPr/>
        <p:txBody>
          <a:bodyPr/>
          <a:lstStyle/>
          <a:p>
            <a:r>
              <a:rPr lang="en-GB" dirty="0"/>
              <a:t>Step F Thicker area.</a:t>
            </a:r>
          </a:p>
          <a:p>
            <a:r>
              <a:rPr lang="en-GB" dirty="0"/>
              <a:t>Mean value from THz Measurement 330</a:t>
            </a:r>
            <a:r>
              <a:rPr lang="el-GR" dirty="0">
                <a:latin typeface="Calibri" panose="020F0502020204030204" pitchFamily="34" charset="0"/>
                <a:cs typeface="Calibri" panose="020F0502020204030204" pitchFamily="34" charset="0"/>
              </a:rPr>
              <a:t> μ</a:t>
            </a:r>
            <a:r>
              <a:rPr lang="en-GB" dirty="0"/>
              <a:t>m </a:t>
            </a:r>
          </a:p>
          <a:p>
            <a:r>
              <a:rPr lang="en-GB" dirty="0"/>
              <a:t>Client estimated value resin plus coating 289 </a:t>
            </a:r>
            <a:r>
              <a:rPr lang="el-GR" dirty="0">
                <a:latin typeface="Calibri" panose="020F0502020204030204" pitchFamily="34" charset="0"/>
                <a:cs typeface="Calibri" panose="020F0502020204030204" pitchFamily="34" charset="0"/>
              </a:rPr>
              <a:t>μ</a:t>
            </a:r>
            <a:r>
              <a:rPr lang="en-GB" dirty="0"/>
              <a:t>m</a:t>
            </a:r>
          </a:p>
          <a:p>
            <a:endParaRPr lang="en-GB" dirty="0"/>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46</a:t>
            </a:fld>
            <a:endParaRPr lang="en-US" dirty="0"/>
          </a:p>
        </p:txBody>
      </p:sp>
      <p:pic>
        <p:nvPicPr>
          <p:cNvPr id="8" name="Picture 7">
            <a:extLst>
              <a:ext uri="{FF2B5EF4-FFF2-40B4-BE49-F238E27FC236}">
                <a16:creationId xmlns:a16="http://schemas.microsoft.com/office/drawing/2014/main" id="{9042F2E0-7E5D-4268-B64B-5F071F5988C1}"/>
              </a:ext>
            </a:extLst>
          </p:cNvPr>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200" y="3294589"/>
            <a:ext cx="6927850" cy="20394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0470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21A522EC-01BD-4DD2-9957-4CCBFC36C0A4}"/>
              </a:ext>
            </a:extLst>
          </p:cNvPr>
          <p:cNvSpPr>
            <a:spLocks noGrp="1"/>
          </p:cNvSpPr>
          <p:nvPr>
            <p:ph idx="1"/>
          </p:nvPr>
        </p:nvSpPr>
        <p:spPr>
          <a:xfrm>
            <a:off x="457200" y="4123765"/>
            <a:ext cx="7620000" cy="2277034"/>
          </a:xfrm>
        </p:spPr>
        <p:txBody>
          <a:bodyPr/>
          <a:lstStyle/>
          <a:p>
            <a:r>
              <a:rPr lang="en-GB" dirty="0"/>
              <a:t>Graph showed reasonable correlation between measured and supplied values</a:t>
            </a:r>
          </a:p>
          <a:p>
            <a:r>
              <a:rPr lang="en-GB" dirty="0"/>
              <a:t>Adjusted dielectric constant value and offset to give match at step D (approx. 225 </a:t>
            </a:r>
            <a:r>
              <a:rPr lang="el-GR" dirty="0">
                <a:latin typeface="Calibri" panose="020F0502020204030204" pitchFamily="34" charset="0"/>
                <a:cs typeface="Calibri" panose="020F0502020204030204" pitchFamily="34" charset="0"/>
              </a:rPr>
              <a:t>μ</a:t>
            </a:r>
            <a:r>
              <a:rPr lang="en-GB" dirty="0"/>
              <a:t>m) </a:t>
            </a:r>
          </a:p>
          <a:p>
            <a:endParaRPr lang="en-GB" dirty="0"/>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47</a:t>
            </a:fld>
            <a:endParaRPr lang="en-US" dirty="0"/>
          </a:p>
        </p:txBody>
      </p:sp>
      <p:pic>
        <p:nvPicPr>
          <p:cNvPr id="7" name="Picture 6">
            <a:extLst>
              <a:ext uri="{FF2B5EF4-FFF2-40B4-BE49-F238E27FC236}">
                <a16:creationId xmlns:a16="http://schemas.microsoft.com/office/drawing/2014/main" id="{DC20FB06-A51C-46A8-B2AF-E2135F667AA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03930" y="1723517"/>
            <a:ext cx="4220106" cy="2158201"/>
          </a:xfrm>
          <a:prstGeom prst="rect">
            <a:avLst/>
          </a:prstGeom>
        </p:spPr>
      </p:pic>
    </p:spTree>
    <p:extLst>
      <p:ext uri="{BB962C8B-B14F-4D97-AF65-F5344CB8AC3E}">
        <p14:creationId xmlns:p14="http://schemas.microsoft.com/office/powerpoint/2010/main" val="3081321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9B42-70DB-467A-8E1B-C538015461BE}"/>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Application study </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4" name="Footer Placeholder 3">
            <a:extLst>
              <a:ext uri="{FF2B5EF4-FFF2-40B4-BE49-F238E27FC236}">
                <a16:creationId xmlns:a16="http://schemas.microsoft.com/office/drawing/2014/main" id="{B62313DF-1CB5-4C32-AF8C-7832A400D7DB}"/>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76F713F9-2D65-4E9F-8E4C-1F9ACFF019B5}"/>
              </a:ext>
            </a:extLst>
          </p:cNvPr>
          <p:cNvSpPr>
            <a:spLocks noGrp="1"/>
          </p:cNvSpPr>
          <p:nvPr>
            <p:ph type="sldNum" sz="quarter" idx="12"/>
          </p:nvPr>
        </p:nvSpPr>
        <p:spPr/>
        <p:txBody>
          <a:bodyPr/>
          <a:lstStyle/>
          <a:p>
            <a:fld id="{6E2D2B3B-882E-40F3-A32F-6DD516915044}" type="slidenum">
              <a:rPr lang="en-US" smtClean="0"/>
              <a:pPr/>
              <a:t>48</a:t>
            </a:fld>
            <a:endParaRPr lang="en-US" dirty="0"/>
          </a:p>
        </p:txBody>
      </p:sp>
      <p:graphicFrame>
        <p:nvGraphicFramePr>
          <p:cNvPr id="6" name="Content Placeholder 5">
            <a:extLst>
              <a:ext uri="{FF2B5EF4-FFF2-40B4-BE49-F238E27FC236}">
                <a16:creationId xmlns:a16="http://schemas.microsoft.com/office/drawing/2014/main" id="{9FEF5166-9FBA-4E5E-93B2-57C1F563CBAE}"/>
              </a:ext>
            </a:extLst>
          </p:cNvPr>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890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0146-0B54-4B8C-8EC1-0CD28600D01B}"/>
              </a:ext>
            </a:extLst>
          </p:cNvPr>
          <p:cNvSpPr>
            <a:spLocks noGrp="1"/>
          </p:cNvSpPr>
          <p:nvPr>
            <p:ph type="title"/>
          </p:nvPr>
        </p:nvSpPr>
        <p:spPr/>
        <p:txBody>
          <a:bodyPr/>
          <a:lstStyle/>
          <a:p>
            <a:r>
              <a:rPr kumimoji="0" lang="en-GB" sz="4400" i="0" u="none" strike="noStrike" kern="1200" cap="none" spc="-100" normalizeH="0" baseline="0" noProof="0" dirty="0">
                <a:ln>
                  <a:noFill/>
                </a:ln>
                <a:solidFill>
                  <a:srgbClr val="242852"/>
                </a:solidFill>
                <a:effectLst/>
                <a:uLnTx/>
                <a:uFillTx/>
                <a:latin typeface="Calibri"/>
                <a:ea typeface="+mj-ea"/>
                <a:cs typeface="+mj-cs"/>
              </a:rPr>
              <a:t>Field trials</a:t>
            </a:r>
            <a:br>
              <a:rPr kumimoji="0" lang="en-GB" sz="4400" i="0" u="none" strike="noStrike" kern="1200" cap="none" spc="-100" normalizeH="0" baseline="0" noProof="0" dirty="0">
                <a:ln>
                  <a:noFill/>
                </a:ln>
                <a:solidFill>
                  <a:srgbClr val="242852"/>
                </a:solidFill>
                <a:effectLst/>
                <a:uLnTx/>
                <a:uFillTx/>
                <a:latin typeface="Calibri"/>
                <a:ea typeface="+mj-ea"/>
                <a:cs typeface="+mj-cs"/>
              </a:rPr>
            </a:br>
            <a:r>
              <a:rPr kumimoji="0" lang="en-GB" sz="3200" i="0" u="none" strike="noStrike" kern="1200" cap="none" spc="-100" normalizeH="0" baseline="0" noProof="0" dirty="0">
                <a:ln>
                  <a:noFill/>
                </a:ln>
                <a:solidFill>
                  <a:srgbClr val="242852"/>
                </a:solidFill>
                <a:effectLst/>
                <a:uLnTx/>
                <a:uFillTx/>
                <a:latin typeface="Calibri"/>
                <a:ea typeface="+mj-ea"/>
                <a:cs typeface="+mj-cs"/>
              </a:rPr>
              <a:t>- Epoxy coating on carbon composite</a:t>
            </a:r>
            <a:endParaRPr lang="en-GB" dirty="0"/>
          </a:p>
        </p:txBody>
      </p:sp>
      <p:sp>
        <p:nvSpPr>
          <p:cNvPr id="3" name="Content Placeholder 2">
            <a:extLst>
              <a:ext uri="{FF2B5EF4-FFF2-40B4-BE49-F238E27FC236}">
                <a16:creationId xmlns:a16="http://schemas.microsoft.com/office/drawing/2014/main" id="{60C78FE0-51AB-4091-9DFC-B9554E6C0471}"/>
              </a:ext>
            </a:extLst>
          </p:cNvPr>
          <p:cNvSpPr>
            <a:spLocks noGrp="1"/>
          </p:cNvSpPr>
          <p:nvPr>
            <p:ph idx="1"/>
          </p:nvPr>
        </p:nvSpPr>
        <p:spPr/>
        <p:txBody>
          <a:bodyPr/>
          <a:lstStyle/>
          <a:p>
            <a:r>
              <a:rPr lang="en-GB" dirty="0"/>
              <a:t>[Details confidential ]</a:t>
            </a:r>
          </a:p>
          <a:p>
            <a:r>
              <a:rPr lang="en-GB" dirty="0"/>
              <a:t>Measured values at 9 points each on approximately 30 test panels</a:t>
            </a:r>
          </a:p>
          <a:p>
            <a:r>
              <a:rPr lang="en-GB" dirty="0"/>
              <a:t>Then measured at multiple points on actual components. </a:t>
            </a:r>
          </a:p>
          <a:p>
            <a:r>
              <a:rPr lang="en-GB" dirty="0"/>
              <a:t>Client then analysed results. Good feedback</a:t>
            </a:r>
          </a:p>
        </p:txBody>
      </p:sp>
      <p:sp>
        <p:nvSpPr>
          <p:cNvPr id="4" name="Footer Placeholder 3">
            <a:extLst>
              <a:ext uri="{FF2B5EF4-FFF2-40B4-BE49-F238E27FC236}">
                <a16:creationId xmlns:a16="http://schemas.microsoft.com/office/drawing/2014/main" id="{B528EEDF-BB27-4DB3-88C8-6750E8779379}"/>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4B426021-64F6-414D-A984-E16F2A255D08}"/>
              </a:ext>
            </a:extLst>
          </p:cNvPr>
          <p:cNvSpPr>
            <a:spLocks noGrp="1"/>
          </p:cNvSpPr>
          <p:nvPr>
            <p:ph type="sldNum" sz="quarter" idx="12"/>
          </p:nvPr>
        </p:nvSpPr>
        <p:spPr/>
        <p:txBody>
          <a:bodyPr/>
          <a:lstStyle/>
          <a:p>
            <a:fld id="{6E2D2B3B-882E-40F3-A32F-6DD516915044}" type="slidenum">
              <a:rPr lang="en-US" smtClean="0"/>
              <a:pPr/>
              <a:t>49</a:t>
            </a:fld>
            <a:endParaRPr lang="en-US" dirty="0"/>
          </a:p>
        </p:txBody>
      </p:sp>
    </p:spTree>
    <p:extLst>
      <p:ext uri="{BB962C8B-B14F-4D97-AF65-F5344CB8AC3E}">
        <p14:creationId xmlns:p14="http://schemas.microsoft.com/office/powerpoint/2010/main" val="258520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90730"/>
          </a:xfrm>
        </p:spPr>
        <p:txBody>
          <a:bodyPr/>
          <a:lstStyle/>
          <a:p>
            <a:r>
              <a:rPr lang="en-US" sz="4000" b="1" dirty="0">
                <a:latin typeface="+mn-lt"/>
              </a:rPr>
              <a:t>Applications of TeraHertz: </a:t>
            </a:r>
            <a:br>
              <a:rPr lang="en-US" sz="4000" b="1" dirty="0">
                <a:latin typeface="+mn-lt"/>
              </a:rPr>
            </a:br>
            <a:r>
              <a:rPr lang="en-US" sz="3200" dirty="0">
                <a:latin typeface="+mn-lt"/>
              </a:rPr>
              <a:t>Imaging Through Material</a:t>
            </a:r>
          </a:p>
        </p:txBody>
      </p:sp>
      <p:sp>
        <p:nvSpPr>
          <p:cNvPr id="3" name="Content Placeholder 2"/>
          <p:cNvSpPr>
            <a:spLocks noGrp="1"/>
          </p:cNvSpPr>
          <p:nvPr>
            <p:ph idx="1"/>
          </p:nvPr>
        </p:nvSpPr>
        <p:spPr>
          <a:xfrm>
            <a:off x="457200" y="2161904"/>
            <a:ext cx="7620000" cy="4238895"/>
          </a:xfrm>
        </p:spPr>
        <p:txBody>
          <a:bodyPr>
            <a:normAutofit lnSpcReduction="10000"/>
          </a:bodyPr>
          <a:lstStyle/>
          <a:p>
            <a:r>
              <a:rPr lang="en-US" dirty="0"/>
              <a:t>Similar to X-Ray images, TeraHertz wavelengths penetrate through most non-conductive materials and can easily reveal imperfections such as voids, cracks and density variations.</a:t>
            </a:r>
          </a:p>
          <a:p>
            <a:r>
              <a:rPr lang="en-US" dirty="0"/>
              <a:t>Key advantage is that TeraHertz radiation is nonionizing, completely safe. Human body emits stronger THz radiation than normally used for NDT</a:t>
            </a:r>
          </a:p>
          <a:p>
            <a:r>
              <a:rPr lang="en-US" dirty="0"/>
              <a:t>Examples of imaging applications include:</a:t>
            </a:r>
          </a:p>
          <a:p>
            <a:pPr lvl="1"/>
            <a:r>
              <a:rPr lang="en-US" dirty="0"/>
              <a:t>Flaw detection of low density materials, such </a:t>
            </a:r>
            <a:r>
              <a:rPr lang="en-US" dirty="0" err="1"/>
              <a:t>as“sprayed</a:t>
            </a:r>
            <a:r>
              <a:rPr lang="en-US" dirty="0"/>
              <a:t>-on-foam-insulation” (SOFI) for the space program.</a:t>
            </a:r>
          </a:p>
          <a:p>
            <a:pPr lvl="1"/>
            <a:r>
              <a:rPr lang="en-US" dirty="0"/>
              <a:t>Detection of “threat objects” in checked airline baggage</a:t>
            </a:r>
          </a:p>
          <a:p>
            <a:pPr lvl="1"/>
            <a:r>
              <a:rPr lang="en-US" dirty="0"/>
              <a:t>Measurement of complex Multi-layer coatings, especially where other techniques are ineffective</a:t>
            </a:r>
          </a:p>
        </p:txBody>
      </p:sp>
      <p:sp>
        <p:nvSpPr>
          <p:cNvPr id="7" name="Footer Placeholder 6">
            <a:extLst>
              <a:ext uri="{FF2B5EF4-FFF2-40B4-BE49-F238E27FC236}">
                <a16:creationId xmlns:a16="http://schemas.microsoft.com/office/drawing/2014/main" id="{5DC9A58E-39F4-457B-83EE-7EDFFC5FBF12}"/>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9" name="Slide Number Placeholder 8">
            <a:extLst>
              <a:ext uri="{FF2B5EF4-FFF2-40B4-BE49-F238E27FC236}">
                <a16:creationId xmlns:a16="http://schemas.microsoft.com/office/drawing/2014/main" id="{AE3ED996-16C3-4FFE-A4F6-32E603D94393}"/>
              </a:ext>
            </a:extLst>
          </p:cNvPr>
          <p:cNvSpPr>
            <a:spLocks noGrp="1"/>
          </p:cNvSpPr>
          <p:nvPr>
            <p:ph type="sldNum" sz="quarter" idx="12"/>
          </p:nvPr>
        </p:nvSpPr>
        <p:spPr/>
        <p:txBody>
          <a:bodyPr/>
          <a:lstStyle/>
          <a:p>
            <a:fld id="{6E2D2B3B-882E-40F3-A32F-6DD516915044}" type="slidenum">
              <a:rPr lang="en-US" smtClean="0"/>
              <a:pPr/>
              <a:t>5</a:t>
            </a:fld>
            <a:endParaRPr lang="en-US" dirty="0"/>
          </a:p>
        </p:txBody>
      </p:sp>
    </p:spTree>
    <p:extLst>
      <p:ext uri="{BB962C8B-B14F-4D97-AF65-F5344CB8AC3E}">
        <p14:creationId xmlns:p14="http://schemas.microsoft.com/office/powerpoint/2010/main" val="2310317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659-DDF7-44F2-B6F0-D1679642E7F7}"/>
              </a:ext>
            </a:extLst>
          </p:cNvPr>
          <p:cNvSpPr>
            <a:spLocks noGrp="1"/>
          </p:cNvSpPr>
          <p:nvPr>
            <p:ph type="title"/>
          </p:nvPr>
        </p:nvSpPr>
        <p:spPr/>
        <p:txBody>
          <a:bodyPr/>
          <a:lstStyle/>
          <a:p>
            <a:r>
              <a:rPr lang="en-GB" dirty="0"/>
              <a:t>Conclusions from this case study</a:t>
            </a:r>
          </a:p>
        </p:txBody>
      </p:sp>
      <p:sp>
        <p:nvSpPr>
          <p:cNvPr id="3" name="Content Placeholder 2">
            <a:extLst>
              <a:ext uri="{FF2B5EF4-FFF2-40B4-BE49-F238E27FC236}">
                <a16:creationId xmlns:a16="http://schemas.microsoft.com/office/drawing/2014/main" id="{AFC14285-3741-47DD-A8EF-3131CD21415B}"/>
              </a:ext>
            </a:extLst>
          </p:cNvPr>
          <p:cNvSpPr>
            <a:spLocks noGrp="1"/>
          </p:cNvSpPr>
          <p:nvPr>
            <p:ph idx="1"/>
          </p:nvPr>
        </p:nvSpPr>
        <p:spPr/>
        <p:txBody>
          <a:bodyPr/>
          <a:lstStyle/>
          <a:p>
            <a:r>
              <a:rPr lang="en-GB" dirty="0"/>
              <a:t>There was a good correlation between TeraHertz and client supplied readings.</a:t>
            </a:r>
          </a:p>
          <a:p>
            <a:r>
              <a:rPr lang="en-GB" dirty="0"/>
              <a:t>&gt;100 readings per second possible using Terahertz System.</a:t>
            </a:r>
          </a:p>
          <a:p>
            <a:r>
              <a:rPr lang="en-GB" dirty="0"/>
              <a:t>Client carrying out production trials</a:t>
            </a:r>
          </a:p>
          <a:p>
            <a:r>
              <a:rPr lang="en-GB" dirty="0"/>
              <a:t>Method is applicable to coatings on metal, Fibre reinforced composites or plastics with minimal change in settings</a:t>
            </a:r>
          </a:p>
          <a:p>
            <a:endParaRPr lang="en-GB" dirty="0"/>
          </a:p>
        </p:txBody>
      </p:sp>
      <p:sp>
        <p:nvSpPr>
          <p:cNvPr id="4" name="Footer Placeholder 3">
            <a:extLst>
              <a:ext uri="{FF2B5EF4-FFF2-40B4-BE49-F238E27FC236}">
                <a16:creationId xmlns:a16="http://schemas.microsoft.com/office/drawing/2014/main" id="{A79E2427-4D37-45A8-86DB-BD4B5D8527DA}"/>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263AED7F-4B9E-47D2-9D71-BAEA9FBD8AC6}"/>
              </a:ext>
            </a:extLst>
          </p:cNvPr>
          <p:cNvSpPr>
            <a:spLocks noGrp="1"/>
          </p:cNvSpPr>
          <p:nvPr>
            <p:ph type="sldNum" sz="quarter" idx="12"/>
          </p:nvPr>
        </p:nvSpPr>
        <p:spPr/>
        <p:txBody>
          <a:bodyPr/>
          <a:lstStyle/>
          <a:p>
            <a:fld id="{6E2D2B3B-882E-40F3-A32F-6DD516915044}" type="slidenum">
              <a:rPr lang="en-US" smtClean="0"/>
              <a:pPr/>
              <a:t>50</a:t>
            </a:fld>
            <a:endParaRPr lang="en-US" dirty="0"/>
          </a:p>
        </p:txBody>
      </p:sp>
    </p:spTree>
    <p:extLst>
      <p:ext uri="{BB962C8B-B14F-4D97-AF65-F5344CB8AC3E}">
        <p14:creationId xmlns:p14="http://schemas.microsoft.com/office/powerpoint/2010/main" val="3118365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E3E0-F2F1-4B93-9287-B00E7BDB404B}"/>
              </a:ext>
            </a:extLst>
          </p:cNvPr>
          <p:cNvSpPr>
            <a:spLocks noGrp="1"/>
          </p:cNvSpPr>
          <p:nvPr>
            <p:ph type="title"/>
          </p:nvPr>
        </p:nvSpPr>
        <p:spPr/>
        <p:txBody>
          <a:bodyPr/>
          <a:lstStyle/>
          <a:p>
            <a:r>
              <a:rPr lang="en-GB" dirty="0"/>
              <a:t>A note on Companies:</a:t>
            </a:r>
          </a:p>
        </p:txBody>
      </p:sp>
      <p:sp>
        <p:nvSpPr>
          <p:cNvPr id="3" name="Content Placeholder 2">
            <a:extLst>
              <a:ext uri="{FF2B5EF4-FFF2-40B4-BE49-F238E27FC236}">
                <a16:creationId xmlns:a16="http://schemas.microsoft.com/office/drawing/2014/main" id="{5E5B3E2F-85ED-4EBC-8498-B3F3C67EEF57}"/>
              </a:ext>
            </a:extLst>
          </p:cNvPr>
          <p:cNvSpPr>
            <a:spLocks noGrp="1"/>
          </p:cNvSpPr>
          <p:nvPr>
            <p:ph idx="1"/>
          </p:nvPr>
        </p:nvSpPr>
        <p:spPr/>
        <p:txBody>
          <a:bodyPr/>
          <a:lstStyle/>
          <a:p>
            <a:pPr marL="114300" indent="0">
              <a:buNone/>
            </a:pPr>
            <a:r>
              <a:rPr lang="en-GB" dirty="0"/>
              <a:t>The TeraHertz equipment is manufactured in the USA by</a:t>
            </a:r>
            <a:br>
              <a:rPr lang="en-GB" dirty="0"/>
            </a:br>
            <a:r>
              <a:rPr lang="en-GB" dirty="0"/>
              <a:t>Terametrix, a division of Luna Industries, Ann Arbor, MI</a:t>
            </a:r>
          </a:p>
          <a:p>
            <a:pPr marL="114300" indent="0">
              <a:buNone/>
            </a:pPr>
            <a:endParaRPr lang="en-GB" dirty="0"/>
          </a:p>
          <a:p>
            <a:pPr marL="114300" indent="0">
              <a:buNone/>
            </a:pPr>
            <a:r>
              <a:rPr lang="en-GB" dirty="0"/>
              <a:t>Baugh &amp; Weedon is the Worldwide distributor for NDT and related markets. In the USA this is handled via our associate Alban NDE</a:t>
            </a:r>
          </a:p>
          <a:p>
            <a:pPr marL="114300" indent="0">
              <a:buNone/>
            </a:pPr>
            <a:endParaRPr lang="en-GB" dirty="0"/>
          </a:p>
          <a:p>
            <a:pPr marL="114300" indent="0">
              <a:buNone/>
            </a:pPr>
            <a:r>
              <a:rPr lang="en-GB" dirty="0"/>
              <a:t>My company, Level X NDT, provides additional technical and marketing assistance.</a:t>
            </a:r>
          </a:p>
          <a:p>
            <a:pPr marL="114300" indent="0">
              <a:buNone/>
            </a:pPr>
            <a:r>
              <a:rPr lang="en-GB" dirty="0"/>
              <a:t>	</a:t>
            </a:r>
          </a:p>
          <a:p>
            <a:pPr marL="114300" indent="0">
              <a:buNone/>
            </a:pPr>
            <a:endParaRPr lang="en-GB" dirty="0"/>
          </a:p>
        </p:txBody>
      </p:sp>
      <p:sp>
        <p:nvSpPr>
          <p:cNvPr id="4" name="Footer Placeholder 3">
            <a:extLst>
              <a:ext uri="{FF2B5EF4-FFF2-40B4-BE49-F238E27FC236}">
                <a16:creationId xmlns:a16="http://schemas.microsoft.com/office/drawing/2014/main" id="{E1E91821-F399-447B-961F-BC5FB31BBB4D}"/>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BC8A9CCC-9AC8-4D4E-B900-78E31853AAE5}"/>
              </a:ext>
            </a:extLst>
          </p:cNvPr>
          <p:cNvSpPr>
            <a:spLocks noGrp="1"/>
          </p:cNvSpPr>
          <p:nvPr>
            <p:ph type="sldNum" sz="quarter" idx="12"/>
          </p:nvPr>
        </p:nvSpPr>
        <p:spPr/>
        <p:txBody>
          <a:bodyPr/>
          <a:lstStyle/>
          <a:p>
            <a:fld id="{6E2D2B3B-882E-40F3-A32F-6DD516915044}" type="slidenum">
              <a:rPr lang="en-US" smtClean="0"/>
              <a:pPr/>
              <a:t>51</a:t>
            </a:fld>
            <a:endParaRPr lang="en-US" dirty="0"/>
          </a:p>
        </p:txBody>
      </p:sp>
    </p:spTree>
    <p:extLst>
      <p:ext uri="{BB962C8B-B14F-4D97-AF65-F5344CB8AC3E}">
        <p14:creationId xmlns:p14="http://schemas.microsoft.com/office/powerpoint/2010/main" val="231843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74" y="274638"/>
            <a:ext cx="8029366" cy="1143000"/>
          </a:xfrm>
        </p:spPr>
        <p:txBody>
          <a:bodyPr/>
          <a:lstStyle/>
          <a:p>
            <a:r>
              <a:rPr lang="en-US" sz="3200" b="1" dirty="0">
                <a:latin typeface="+mn-lt"/>
              </a:rPr>
              <a:t>So how do we generate and detect THz radiation? </a:t>
            </a:r>
          </a:p>
        </p:txBody>
      </p:sp>
      <p:pic>
        <p:nvPicPr>
          <p:cNvPr id="12" name="Picture 19" descr="Low ring head time im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63737" y="3763666"/>
            <a:ext cx="3732754" cy="17901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TextBox 2"/>
          <p:cNvSpPr txBox="1">
            <a:spLocks noChangeArrowheads="1"/>
          </p:cNvSpPr>
          <p:nvPr/>
        </p:nvSpPr>
        <p:spPr bwMode="auto">
          <a:xfrm>
            <a:off x="457200" y="1500423"/>
            <a:ext cx="7840133"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342900" indent="-342900" eaLnBrk="1" hangingPunct="1">
              <a:buFont typeface="Arial"/>
              <a:buChar char="•"/>
            </a:pPr>
            <a:r>
              <a:rPr lang="en-US" b="0" dirty="0">
                <a:solidFill>
                  <a:srgbClr val="000000"/>
                </a:solidFill>
                <a:latin typeface="+mn-lt"/>
                <a:ea typeface="ＭＳ Ｐゴシック" charset="0"/>
                <a:cs typeface="ＭＳ Ｐゴシック" charset="0"/>
              </a:rPr>
              <a:t>A short pulse of THz energy is produced when an ultra-short laser pulse hits a specialized photoconductive device linked to an antenna.  A similar device can be used to pass current when irradiated with TeraHertz energy. </a:t>
            </a:r>
          </a:p>
          <a:p>
            <a:pPr marL="342900" indent="-342900" eaLnBrk="1" hangingPunct="1">
              <a:buFont typeface="Arial"/>
              <a:buChar char="•"/>
            </a:pPr>
            <a:r>
              <a:rPr lang="en-US" b="0" dirty="0">
                <a:solidFill>
                  <a:srgbClr val="000000"/>
                </a:solidFill>
                <a:latin typeface="+mn-lt"/>
                <a:ea typeface="ＭＳ Ｐゴシック" charset="0"/>
                <a:cs typeface="ＭＳ Ｐゴシック" charset="0"/>
              </a:rPr>
              <a:t>By varying the time delay between the ‘transmit’ and ‘receive’ laser pulses an ‘A-scan’ signal, similar in concept to that for ultrasound, can be displayed.</a:t>
            </a:r>
          </a:p>
          <a:p>
            <a:pPr marL="342900" indent="-342900" eaLnBrk="1" hangingPunct="1">
              <a:buFont typeface="Arial"/>
              <a:buChar char="•"/>
            </a:pPr>
            <a:endParaRPr lang="en-US" b="0" dirty="0">
              <a:solidFill>
                <a:srgbClr val="000000"/>
              </a:solidFill>
              <a:latin typeface="Calibri" panose="020F0502020204030204" pitchFamily="34" charset="0"/>
              <a:ea typeface="ＭＳ Ｐゴシック" charset="0"/>
              <a:cs typeface="ＭＳ Ｐゴシック" charset="0"/>
            </a:endParaRPr>
          </a:p>
        </p:txBody>
      </p:sp>
      <p:sp>
        <p:nvSpPr>
          <p:cNvPr id="14" name="Footer Placeholder 13">
            <a:extLst>
              <a:ext uri="{FF2B5EF4-FFF2-40B4-BE49-F238E27FC236}">
                <a16:creationId xmlns:a16="http://schemas.microsoft.com/office/drawing/2014/main" id="{A490133E-CCF5-4F36-9E2C-7F8DF975BF31}"/>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18" name="Slide Number Placeholder 17">
            <a:extLst>
              <a:ext uri="{FF2B5EF4-FFF2-40B4-BE49-F238E27FC236}">
                <a16:creationId xmlns:a16="http://schemas.microsoft.com/office/drawing/2014/main" id="{5A8229D6-8596-44D4-851F-AD280D62B5FC}"/>
              </a:ext>
            </a:extLst>
          </p:cNvPr>
          <p:cNvSpPr>
            <a:spLocks noGrp="1"/>
          </p:cNvSpPr>
          <p:nvPr>
            <p:ph type="sldNum" sz="quarter" idx="12"/>
          </p:nvPr>
        </p:nvSpPr>
        <p:spPr/>
        <p:txBody>
          <a:bodyPr/>
          <a:lstStyle/>
          <a:p>
            <a:fld id="{6E2D2B3B-882E-40F3-A32F-6DD516915044}" type="slidenum">
              <a:rPr lang="en-US" smtClean="0"/>
              <a:pPr/>
              <a:t>6</a:t>
            </a:fld>
            <a:endParaRPr lang="en-US" dirty="0"/>
          </a:p>
        </p:txBody>
      </p:sp>
    </p:spTree>
    <p:extLst>
      <p:ext uri="{BB962C8B-B14F-4D97-AF65-F5344CB8AC3E}">
        <p14:creationId xmlns:p14="http://schemas.microsoft.com/office/powerpoint/2010/main" val="110512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79"/>
          <p:cNvGrpSpPr>
            <a:grpSpLocks/>
          </p:cNvGrpSpPr>
          <p:nvPr/>
        </p:nvGrpSpPr>
        <p:grpSpPr bwMode="auto">
          <a:xfrm>
            <a:off x="3581400" y="3962400"/>
            <a:ext cx="265112" cy="152400"/>
            <a:chOff x="2247" y="2452"/>
            <a:chExt cx="259" cy="96"/>
          </a:xfrm>
        </p:grpSpPr>
        <p:sp>
          <p:nvSpPr>
            <p:cNvPr id="23581" name="Line 22"/>
            <p:cNvSpPr>
              <a:spLocks noChangeShapeType="1"/>
            </p:cNvSpPr>
            <p:nvPr/>
          </p:nvSpPr>
          <p:spPr bwMode="auto">
            <a:xfrm>
              <a:off x="2247" y="2452"/>
              <a:ext cx="259" cy="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82" name="Line 23"/>
            <p:cNvSpPr>
              <a:spLocks noChangeShapeType="1"/>
            </p:cNvSpPr>
            <p:nvPr/>
          </p:nvSpPr>
          <p:spPr bwMode="auto">
            <a:xfrm>
              <a:off x="2247" y="2548"/>
              <a:ext cx="259" cy="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3554" name="Group 80"/>
          <p:cNvGrpSpPr>
            <a:grpSpLocks/>
          </p:cNvGrpSpPr>
          <p:nvPr/>
        </p:nvGrpSpPr>
        <p:grpSpPr bwMode="auto">
          <a:xfrm>
            <a:off x="1274762" y="1771650"/>
            <a:ext cx="6261101" cy="3970338"/>
            <a:chOff x="886" y="1072"/>
            <a:chExt cx="3944" cy="2501"/>
          </a:xfrm>
        </p:grpSpPr>
        <p:sp>
          <p:nvSpPr>
            <p:cNvPr id="23556" name="Rectangle 75"/>
            <p:cNvSpPr>
              <a:spLocks noChangeArrowheads="1"/>
            </p:cNvSpPr>
            <p:nvPr/>
          </p:nvSpPr>
          <p:spPr bwMode="auto">
            <a:xfrm>
              <a:off x="886" y="1072"/>
              <a:ext cx="3913" cy="25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57" name="Freeform 4"/>
            <p:cNvSpPr>
              <a:spLocks/>
            </p:cNvSpPr>
            <p:nvPr/>
          </p:nvSpPr>
          <p:spPr bwMode="auto">
            <a:xfrm>
              <a:off x="1635" y="1871"/>
              <a:ext cx="2475" cy="1313"/>
            </a:xfrm>
            <a:custGeom>
              <a:avLst/>
              <a:gdLst>
                <a:gd name="T0" fmla="*/ 0 w 1825"/>
                <a:gd name="T1" fmla="*/ 56355093 h 897"/>
                <a:gd name="T2" fmla="*/ 12536512 w 1825"/>
                <a:gd name="T3" fmla="*/ 56355093 h 897"/>
                <a:gd name="T4" fmla="*/ 12536512 w 1825"/>
                <a:gd name="T5" fmla="*/ 0 h 897"/>
                <a:gd name="T6" fmla="*/ 0 w 1825"/>
                <a:gd name="T7" fmla="*/ 0 h 897"/>
                <a:gd name="T8" fmla="*/ 0 w 1825"/>
                <a:gd name="T9" fmla="*/ 56355093 h 897"/>
                <a:gd name="T10" fmla="*/ 0 w 1825"/>
                <a:gd name="T11" fmla="*/ 56355093 h 897"/>
                <a:gd name="T12" fmla="*/ 0 60000 65536"/>
                <a:gd name="T13" fmla="*/ 0 60000 65536"/>
                <a:gd name="T14" fmla="*/ 0 60000 65536"/>
                <a:gd name="T15" fmla="*/ 0 60000 65536"/>
                <a:gd name="T16" fmla="*/ 0 60000 65536"/>
                <a:gd name="T17" fmla="*/ 0 60000 65536"/>
                <a:gd name="T18" fmla="*/ 0 w 1825"/>
                <a:gd name="T19" fmla="*/ 0 h 897"/>
                <a:gd name="T20" fmla="*/ 1825 w 1825"/>
                <a:gd name="T21" fmla="*/ 897 h 897"/>
              </a:gdLst>
              <a:ahLst/>
              <a:cxnLst>
                <a:cxn ang="T12">
                  <a:pos x="T0" y="T1"/>
                </a:cxn>
                <a:cxn ang="T13">
                  <a:pos x="T2" y="T3"/>
                </a:cxn>
                <a:cxn ang="T14">
                  <a:pos x="T4" y="T5"/>
                </a:cxn>
                <a:cxn ang="T15">
                  <a:pos x="T6" y="T7"/>
                </a:cxn>
                <a:cxn ang="T16">
                  <a:pos x="T8" y="T9"/>
                </a:cxn>
                <a:cxn ang="T17">
                  <a:pos x="T10" y="T11"/>
                </a:cxn>
              </a:cxnLst>
              <a:rect l="T18" t="T19" r="T20" b="T21"/>
              <a:pathLst>
                <a:path w="1825" h="897">
                  <a:moveTo>
                    <a:pt x="0" y="896"/>
                  </a:moveTo>
                  <a:lnTo>
                    <a:pt x="1824" y="896"/>
                  </a:lnTo>
                  <a:lnTo>
                    <a:pt x="1824" y="0"/>
                  </a:lnTo>
                  <a:lnTo>
                    <a:pt x="0" y="0"/>
                  </a:lnTo>
                  <a:lnTo>
                    <a:pt x="0" y="896"/>
                  </a:lnTo>
                </a:path>
              </a:pathLst>
            </a:custGeom>
            <a:solidFill>
              <a:srgbClr val="C0C0C0"/>
            </a:solid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58" name="Freeform 5"/>
            <p:cNvSpPr>
              <a:spLocks/>
            </p:cNvSpPr>
            <p:nvPr/>
          </p:nvSpPr>
          <p:spPr bwMode="auto">
            <a:xfrm>
              <a:off x="1635" y="1769"/>
              <a:ext cx="2705" cy="103"/>
            </a:xfrm>
            <a:custGeom>
              <a:avLst/>
              <a:gdLst>
                <a:gd name="T0" fmla="*/ 0 w 1995"/>
                <a:gd name="T1" fmla="*/ 5065338 h 70"/>
                <a:gd name="T2" fmla="*/ 1151038 w 1995"/>
                <a:gd name="T3" fmla="*/ 0 h 70"/>
                <a:gd name="T4" fmla="*/ 13622442 w 1995"/>
                <a:gd name="T5" fmla="*/ 0 h 70"/>
                <a:gd name="T6" fmla="*/ 12442585 w 1995"/>
                <a:gd name="T7" fmla="*/ 5065338 h 70"/>
                <a:gd name="T8" fmla="*/ 0 w 1995"/>
                <a:gd name="T9" fmla="*/ 5065338 h 70"/>
                <a:gd name="T10" fmla="*/ 0 w 1995"/>
                <a:gd name="T11" fmla="*/ 5065338 h 70"/>
                <a:gd name="T12" fmla="*/ 0 60000 65536"/>
                <a:gd name="T13" fmla="*/ 0 60000 65536"/>
                <a:gd name="T14" fmla="*/ 0 60000 65536"/>
                <a:gd name="T15" fmla="*/ 0 60000 65536"/>
                <a:gd name="T16" fmla="*/ 0 60000 65536"/>
                <a:gd name="T17" fmla="*/ 0 60000 65536"/>
                <a:gd name="T18" fmla="*/ 0 w 1995"/>
                <a:gd name="T19" fmla="*/ 0 h 70"/>
                <a:gd name="T20" fmla="*/ 1995 w 1995"/>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995" h="70">
                  <a:moveTo>
                    <a:pt x="0" y="69"/>
                  </a:moveTo>
                  <a:lnTo>
                    <a:pt x="169" y="0"/>
                  </a:lnTo>
                  <a:lnTo>
                    <a:pt x="1994" y="0"/>
                  </a:lnTo>
                  <a:lnTo>
                    <a:pt x="1821" y="69"/>
                  </a:lnTo>
                  <a:lnTo>
                    <a:pt x="0" y="69"/>
                  </a:lnTo>
                </a:path>
              </a:pathLst>
            </a:custGeom>
            <a:solidFill>
              <a:srgbClr val="808080"/>
            </a:solid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59" name="Freeform 6"/>
            <p:cNvSpPr>
              <a:spLocks/>
            </p:cNvSpPr>
            <p:nvPr/>
          </p:nvSpPr>
          <p:spPr bwMode="auto">
            <a:xfrm>
              <a:off x="4108" y="1764"/>
              <a:ext cx="233" cy="1420"/>
            </a:xfrm>
            <a:custGeom>
              <a:avLst/>
              <a:gdLst>
                <a:gd name="T0" fmla="*/ 0 w 172"/>
                <a:gd name="T1" fmla="*/ 62941645 h 969"/>
                <a:gd name="T2" fmla="*/ 1138171 w 172"/>
                <a:gd name="T3" fmla="*/ 58235699 h 969"/>
                <a:gd name="T4" fmla="*/ 1138171 w 172"/>
                <a:gd name="T5" fmla="*/ 0 h 969"/>
                <a:gd name="T6" fmla="*/ 0 w 172"/>
                <a:gd name="T7" fmla="*/ 4695622 h 969"/>
                <a:gd name="T8" fmla="*/ 0 w 172"/>
                <a:gd name="T9" fmla="*/ 62941645 h 969"/>
                <a:gd name="T10" fmla="*/ 0 w 172"/>
                <a:gd name="T11" fmla="*/ 62941645 h 969"/>
                <a:gd name="T12" fmla="*/ 0 60000 65536"/>
                <a:gd name="T13" fmla="*/ 0 60000 65536"/>
                <a:gd name="T14" fmla="*/ 0 60000 65536"/>
                <a:gd name="T15" fmla="*/ 0 60000 65536"/>
                <a:gd name="T16" fmla="*/ 0 60000 65536"/>
                <a:gd name="T17" fmla="*/ 0 60000 65536"/>
                <a:gd name="T18" fmla="*/ 0 w 172"/>
                <a:gd name="T19" fmla="*/ 0 h 969"/>
                <a:gd name="T20" fmla="*/ 172 w 172"/>
                <a:gd name="T21" fmla="*/ 969 h 969"/>
              </a:gdLst>
              <a:ahLst/>
              <a:cxnLst>
                <a:cxn ang="T12">
                  <a:pos x="T0" y="T1"/>
                </a:cxn>
                <a:cxn ang="T13">
                  <a:pos x="T2" y="T3"/>
                </a:cxn>
                <a:cxn ang="T14">
                  <a:pos x="T4" y="T5"/>
                </a:cxn>
                <a:cxn ang="T15">
                  <a:pos x="T6" y="T7"/>
                </a:cxn>
                <a:cxn ang="T16">
                  <a:pos x="T8" y="T9"/>
                </a:cxn>
                <a:cxn ang="T17">
                  <a:pos x="T10" y="T11"/>
                </a:cxn>
              </a:cxnLst>
              <a:rect l="T18" t="T19" r="T20" b="T21"/>
              <a:pathLst>
                <a:path w="172" h="969">
                  <a:moveTo>
                    <a:pt x="0" y="968"/>
                  </a:moveTo>
                  <a:lnTo>
                    <a:pt x="171" y="896"/>
                  </a:lnTo>
                  <a:lnTo>
                    <a:pt x="171" y="0"/>
                  </a:lnTo>
                  <a:lnTo>
                    <a:pt x="0" y="72"/>
                  </a:lnTo>
                  <a:lnTo>
                    <a:pt x="0" y="968"/>
                  </a:lnTo>
                </a:path>
              </a:pathLst>
            </a:custGeom>
            <a:solidFill>
              <a:srgbClr val="808080"/>
            </a:solid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0" name="AutoShape 7"/>
            <p:cNvSpPr>
              <a:spLocks noChangeArrowheads="1"/>
            </p:cNvSpPr>
            <p:nvPr/>
          </p:nvSpPr>
          <p:spPr bwMode="auto">
            <a:xfrm flipV="1">
              <a:off x="1635" y="2134"/>
              <a:ext cx="2073" cy="109"/>
            </a:xfrm>
            <a:prstGeom prst="roundRect">
              <a:avLst>
                <a:gd name="adj" fmla="val 0"/>
              </a:avLst>
            </a:prstGeom>
            <a:solidFill>
              <a:srgbClr val="000000"/>
            </a:solidFill>
            <a:ln w="1905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1" name="AutoShape 8"/>
            <p:cNvSpPr>
              <a:spLocks noChangeArrowheads="1"/>
            </p:cNvSpPr>
            <p:nvPr/>
          </p:nvSpPr>
          <p:spPr bwMode="auto">
            <a:xfrm flipV="1">
              <a:off x="1635" y="2760"/>
              <a:ext cx="2073" cy="112"/>
            </a:xfrm>
            <a:prstGeom prst="roundRect">
              <a:avLst>
                <a:gd name="adj" fmla="val 0"/>
              </a:avLst>
            </a:prstGeom>
            <a:solidFill>
              <a:srgbClr val="000000"/>
            </a:solidFill>
            <a:ln w="1905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2" name="Freeform 9"/>
            <p:cNvSpPr>
              <a:spLocks/>
            </p:cNvSpPr>
            <p:nvPr/>
          </p:nvSpPr>
          <p:spPr bwMode="auto">
            <a:xfrm>
              <a:off x="2519" y="2236"/>
              <a:ext cx="106" cy="209"/>
            </a:xfrm>
            <a:custGeom>
              <a:avLst/>
              <a:gdLst>
                <a:gd name="T0" fmla="*/ 0 w 78"/>
                <a:gd name="T1" fmla="*/ 1 h 142"/>
                <a:gd name="T2" fmla="*/ 0 w 78"/>
                <a:gd name="T3" fmla="*/ 7659597 h 142"/>
                <a:gd name="T4" fmla="*/ 284682 w 78"/>
                <a:gd name="T5" fmla="*/ 10408352 h 142"/>
                <a:gd name="T6" fmla="*/ 552631 w 78"/>
                <a:gd name="T7" fmla="*/ 7659597 h 142"/>
                <a:gd name="T8" fmla="*/ 564768 w 78"/>
                <a:gd name="T9" fmla="*/ 0 h 142"/>
                <a:gd name="T10" fmla="*/ 0 w 78"/>
                <a:gd name="T11" fmla="*/ 1 h 142"/>
                <a:gd name="T12" fmla="*/ 0 w 78"/>
                <a:gd name="T13" fmla="*/ 1 h 142"/>
                <a:gd name="T14" fmla="*/ 0 60000 65536"/>
                <a:gd name="T15" fmla="*/ 0 60000 65536"/>
                <a:gd name="T16" fmla="*/ 0 60000 65536"/>
                <a:gd name="T17" fmla="*/ 0 60000 65536"/>
                <a:gd name="T18" fmla="*/ 0 60000 65536"/>
                <a:gd name="T19" fmla="*/ 0 60000 65536"/>
                <a:gd name="T20" fmla="*/ 0 60000 65536"/>
                <a:gd name="T21" fmla="*/ 0 w 78"/>
                <a:gd name="T22" fmla="*/ 0 h 142"/>
                <a:gd name="T23" fmla="*/ 78 w 78"/>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2">
                  <a:moveTo>
                    <a:pt x="0" y="1"/>
                  </a:moveTo>
                  <a:lnTo>
                    <a:pt x="0" y="104"/>
                  </a:lnTo>
                  <a:lnTo>
                    <a:pt x="39" y="141"/>
                  </a:lnTo>
                  <a:lnTo>
                    <a:pt x="76" y="104"/>
                  </a:lnTo>
                  <a:lnTo>
                    <a:pt x="77" y="0"/>
                  </a:lnTo>
                  <a:lnTo>
                    <a:pt x="0" y="1"/>
                  </a:lnTo>
                </a:path>
              </a:pathLst>
            </a:custGeom>
            <a:solidFill>
              <a:srgbClr val="000000"/>
            </a:solidFill>
            <a:ln w="190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3" name="Freeform 10"/>
            <p:cNvSpPr>
              <a:spLocks/>
            </p:cNvSpPr>
            <p:nvPr/>
          </p:nvSpPr>
          <p:spPr bwMode="auto">
            <a:xfrm>
              <a:off x="2519" y="2557"/>
              <a:ext cx="106" cy="209"/>
            </a:xfrm>
            <a:custGeom>
              <a:avLst/>
              <a:gdLst>
                <a:gd name="T0" fmla="*/ 0 w 78"/>
                <a:gd name="T1" fmla="*/ 8485632 h 143"/>
                <a:gd name="T2" fmla="*/ 0 w 78"/>
                <a:gd name="T3" fmla="*/ 2310406 h 143"/>
                <a:gd name="T4" fmla="*/ 284682 w 78"/>
                <a:gd name="T5" fmla="*/ 0 h 143"/>
                <a:gd name="T6" fmla="*/ 552631 w 78"/>
                <a:gd name="T7" fmla="*/ 2310406 h 143"/>
                <a:gd name="T8" fmla="*/ 564768 w 78"/>
                <a:gd name="T9" fmla="*/ 8566591 h 143"/>
                <a:gd name="T10" fmla="*/ 0 w 78"/>
                <a:gd name="T11" fmla="*/ 8485632 h 143"/>
                <a:gd name="T12" fmla="*/ 0 w 78"/>
                <a:gd name="T13" fmla="*/ 8485632 h 143"/>
                <a:gd name="T14" fmla="*/ 0 60000 65536"/>
                <a:gd name="T15" fmla="*/ 0 60000 65536"/>
                <a:gd name="T16" fmla="*/ 0 60000 65536"/>
                <a:gd name="T17" fmla="*/ 0 60000 65536"/>
                <a:gd name="T18" fmla="*/ 0 60000 65536"/>
                <a:gd name="T19" fmla="*/ 0 60000 65536"/>
                <a:gd name="T20" fmla="*/ 0 60000 65536"/>
                <a:gd name="T21" fmla="*/ 0 w 78"/>
                <a:gd name="T22" fmla="*/ 0 h 143"/>
                <a:gd name="T23" fmla="*/ 78 w 78"/>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3">
                  <a:moveTo>
                    <a:pt x="0" y="141"/>
                  </a:moveTo>
                  <a:lnTo>
                    <a:pt x="0" y="38"/>
                  </a:lnTo>
                  <a:lnTo>
                    <a:pt x="39" y="0"/>
                  </a:lnTo>
                  <a:lnTo>
                    <a:pt x="76" y="38"/>
                  </a:lnTo>
                  <a:lnTo>
                    <a:pt x="77" y="142"/>
                  </a:lnTo>
                  <a:lnTo>
                    <a:pt x="0" y="141"/>
                  </a:lnTo>
                </a:path>
              </a:pathLst>
            </a:custGeom>
            <a:solidFill>
              <a:srgbClr val="000000"/>
            </a:solidFill>
            <a:ln w="190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4" name="Freeform 12"/>
            <p:cNvSpPr>
              <a:spLocks/>
            </p:cNvSpPr>
            <p:nvPr/>
          </p:nvSpPr>
          <p:spPr bwMode="auto">
            <a:xfrm>
              <a:off x="1396" y="2214"/>
              <a:ext cx="269" cy="176"/>
            </a:xfrm>
            <a:custGeom>
              <a:avLst/>
              <a:gdLst>
                <a:gd name="T0" fmla="*/ 1429064 w 198"/>
                <a:gd name="T1" fmla="*/ 0 h 120"/>
                <a:gd name="T2" fmla="*/ 0 w 198"/>
                <a:gd name="T3" fmla="*/ 0 h 120"/>
                <a:gd name="T4" fmla="*/ 0 w 198"/>
                <a:gd name="T5" fmla="*/ 7959459 h 120"/>
                <a:gd name="T6" fmla="*/ 0 60000 65536"/>
                <a:gd name="T7" fmla="*/ 0 60000 65536"/>
                <a:gd name="T8" fmla="*/ 0 60000 65536"/>
                <a:gd name="T9" fmla="*/ 0 w 198"/>
                <a:gd name="T10" fmla="*/ 0 h 120"/>
                <a:gd name="T11" fmla="*/ 198 w 198"/>
                <a:gd name="T12" fmla="*/ 120 h 120"/>
              </a:gdLst>
              <a:ahLst/>
              <a:cxnLst>
                <a:cxn ang="T6">
                  <a:pos x="T0" y="T1"/>
                </a:cxn>
                <a:cxn ang="T7">
                  <a:pos x="T2" y="T3"/>
                </a:cxn>
                <a:cxn ang="T8">
                  <a:pos x="T4" y="T5"/>
                </a:cxn>
              </a:cxnLst>
              <a:rect l="T9" t="T10" r="T11" b="T12"/>
              <a:pathLst>
                <a:path w="198" h="120">
                  <a:moveTo>
                    <a:pt x="197" y="0"/>
                  </a:moveTo>
                  <a:lnTo>
                    <a:pt x="0" y="0"/>
                  </a:lnTo>
                  <a:lnTo>
                    <a:pt x="0" y="119"/>
                  </a:lnTo>
                </a:path>
              </a:pathLst>
            </a:custGeom>
            <a:noFill/>
            <a:ln w="317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5" name="Line 13"/>
            <p:cNvSpPr>
              <a:spLocks noChangeShapeType="1"/>
            </p:cNvSpPr>
            <p:nvPr/>
          </p:nvSpPr>
          <p:spPr bwMode="auto">
            <a:xfrm>
              <a:off x="1259" y="2393"/>
              <a:ext cx="268" cy="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6" name="Line 14"/>
            <p:cNvSpPr>
              <a:spLocks noChangeShapeType="1"/>
            </p:cNvSpPr>
            <p:nvPr/>
          </p:nvSpPr>
          <p:spPr bwMode="auto">
            <a:xfrm>
              <a:off x="1309" y="2456"/>
              <a:ext cx="170" cy="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7" name="Line 15"/>
            <p:cNvSpPr>
              <a:spLocks noChangeShapeType="1"/>
            </p:cNvSpPr>
            <p:nvPr/>
          </p:nvSpPr>
          <p:spPr bwMode="auto">
            <a:xfrm>
              <a:off x="1259" y="2517"/>
              <a:ext cx="268" cy="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8" name="Line 16"/>
            <p:cNvSpPr>
              <a:spLocks noChangeShapeType="1"/>
            </p:cNvSpPr>
            <p:nvPr/>
          </p:nvSpPr>
          <p:spPr bwMode="auto">
            <a:xfrm>
              <a:off x="1309" y="2583"/>
              <a:ext cx="170" cy="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69" name="Freeform 17"/>
            <p:cNvSpPr>
              <a:spLocks/>
            </p:cNvSpPr>
            <p:nvPr/>
          </p:nvSpPr>
          <p:spPr bwMode="auto">
            <a:xfrm>
              <a:off x="1396" y="2607"/>
              <a:ext cx="269" cy="176"/>
            </a:xfrm>
            <a:custGeom>
              <a:avLst/>
              <a:gdLst>
                <a:gd name="T0" fmla="*/ 1429064 w 198"/>
                <a:gd name="T1" fmla="*/ 7959459 h 120"/>
                <a:gd name="T2" fmla="*/ 0 w 198"/>
                <a:gd name="T3" fmla="*/ 7959459 h 120"/>
                <a:gd name="T4" fmla="*/ 0 w 198"/>
                <a:gd name="T5" fmla="*/ 0 h 120"/>
                <a:gd name="T6" fmla="*/ 0 60000 65536"/>
                <a:gd name="T7" fmla="*/ 0 60000 65536"/>
                <a:gd name="T8" fmla="*/ 0 60000 65536"/>
                <a:gd name="T9" fmla="*/ 0 w 198"/>
                <a:gd name="T10" fmla="*/ 0 h 120"/>
                <a:gd name="T11" fmla="*/ 198 w 198"/>
                <a:gd name="T12" fmla="*/ 120 h 120"/>
              </a:gdLst>
              <a:ahLst/>
              <a:cxnLst>
                <a:cxn ang="T6">
                  <a:pos x="T0" y="T1"/>
                </a:cxn>
                <a:cxn ang="T7">
                  <a:pos x="T2" y="T3"/>
                </a:cxn>
                <a:cxn ang="T8">
                  <a:pos x="T4" y="T5"/>
                </a:cxn>
              </a:cxnLst>
              <a:rect l="T9" t="T10" r="T11" b="T12"/>
              <a:pathLst>
                <a:path w="198" h="120">
                  <a:moveTo>
                    <a:pt x="197" y="119"/>
                  </a:moveTo>
                  <a:lnTo>
                    <a:pt x="0" y="119"/>
                  </a:lnTo>
                  <a:lnTo>
                    <a:pt x="0" y="0"/>
                  </a:lnTo>
                </a:path>
              </a:pathLst>
            </a:custGeom>
            <a:noFill/>
            <a:ln w="317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70" name="Text Box 18"/>
            <p:cNvSpPr txBox="1">
              <a:spLocks noChangeArrowheads="1"/>
            </p:cNvSpPr>
            <p:nvPr/>
          </p:nvSpPr>
          <p:spPr bwMode="auto">
            <a:xfrm>
              <a:off x="1236" y="2140"/>
              <a:ext cx="104"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000" b="1">
                  <a:solidFill>
                    <a:srgbClr val="66FF33"/>
                  </a:solidFill>
                  <a:latin typeface="Lucida Sans" charset="0"/>
                  <a:ea typeface="MS PGothic" charset="0"/>
                  <a:cs typeface="MS PGothic" charset="0"/>
                </a:defRPr>
              </a:lvl1pPr>
              <a:lvl2pPr marL="742950" indent="-285750" defTabSz="457200" eaLnBrk="0" hangingPunct="0">
                <a:defRPr sz="2000" b="1">
                  <a:solidFill>
                    <a:srgbClr val="66FF33"/>
                  </a:solidFill>
                  <a:latin typeface="Lucida Sans" charset="0"/>
                  <a:ea typeface="MS PGothic" charset="0"/>
                  <a:cs typeface="MS PGothic" charset="0"/>
                </a:defRPr>
              </a:lvl2pPr>
              <a:lvl3pPr marL="1143000" indent="-228600" defTabSz="457200" eaLnBrk="0" hangingPunct="0">
                <a:defRPr sz="2000" b="1">
                  <a:solidFill>
                    <a:srgbClr val="66FF33"/>
                  </a:solidFill>
                  <a:latin typeface="Lucida Sans" charset="0"/>
                  <a:ea typeface="MS PGothic" charset="0"/>
                  <a:cs typeface="MS PGothic" charset="0"/>
                </a:defRPr>
              </a:lvl3pPr>
              <a:lvl4pPr marL="1600200" indent="-228600" defTabSz="457200" eaLnBrk="0" hangingPunct="0">
                <a:defRPr sz="2000" b="1">
                  <a:solidFill>
                    <a:srgbClr val="66FF33"/>
                  </a:solidFill>
                  <a:latin typeface="Lucida Sans" charset="0"/>
                  <a:ea typeface="MS PGothic" charset="0"/>
                  <a:cs typeface="MS PGothic" charset="0"/>
                </a:defRPr>
              </a:lvl4pPr>
              <a:lvl5pPr marL="2057400" indent="-228600" defTabSz="4572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endParaRPr>
            </a:p>
          </p:txBody>
        </p:sp>
        <p:sp>
          <p:nvSpPr>
            <p:cNvPr id="23571" name="Text Box 19"/>
            <p:cNvSpPr txBox="1">
              <a:spLocks noChangeArrowheads="1"/>
            </p:cNvSpPr>
            <p:nvPr/>
          </p:nvSpPr>
          <p:spPr bwMode="auto">
            <a:xfrm>
              <a:off x="1244" y="2493"/>
              <a:ext cx="158"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000" b="1">
                  <a:solidFill>
                    <a:srgbClr val="66FF33"/>
                  </a:solidFill>
                  <a:latin typeface="Lucida Sans" charset="0"/>
                  <a:ea typeface="MS PGothic" charset="0"/>
                  <a:cs typeface="MS PGothic" charset="0"/>
                </a:defRPr>
              </a:lvl1pPr>
              <a:lvl2pPr marL="742950" indent="-285750" defTabSz="457200" eaLnBrk="0" hangingPunct="0">
                <a:defRPr sz="2000" b="1">
                  <a:solidFill>
                    <a:srgbClr val="66FF33"/>
                  </a:solidFill>
                  <a:latin typeface="Lucida Sans" charset="0"/>
                  <a:ea typeface="MS PGothic" charset="0"/>
                  <a:cs typeface="MS PGothic" charset="0"/>
                </a:defRPr>
              </a:lvl2pPr>
              <a:lvl3pPr marL="1143000" indent="-228600" defTabSz="457200" eaLnBrk="0" hangingPunct="0">
                <a:defRPr sz="2000" b="1">
                  <a:solidFill>
                    <a:srgbClr val="66FF33"/>
                  </a:solidFill>
                  <a:latin typeface="Lucida Sans" charset="0"/>
                  <a:ea typeface="MS PGothic" charset="0"/>
                  <a:cs typeface="MS PGothic" charset="0"/>
                </a:defRPr>
              </a:lvl3pPr>
              <a:lvl4pPr marL="1600200" indent="-228600" defTabSz="457200" eaLnBrk="0" hangingPunct="0">
                <a:defRPr sz="2000" b="1">
                  <a:solidFill>
                    <a:srgbClr val="66FF33"/>
                  </a:solidFill>
                  <a:latin typeface="Lucida Sans" charset="0"/>
                  <a:ea typeface="MS PGothic" charset="0"/>
                  <a:cs typeface="MS PGothic" charset="0"/>
                </a:defRPr>
              </a:lvl4pPr>
              <a:lvl5pPr marL="2057400" indent="-228600" defTabSz="4572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endParaRPr>
            </a:p>
          </p:txBody>
        </p:sp>
        <p:sp>
          <p:nvSpPr>
            <p:cNvPr id="23572" name="Line 20"/>
            <p:cNvSpPr>
              <a:spLocks noChangeShapeType="1"/>
            </p:cNvSpPr>
            <p:nvPr/>
          </p:nvSpPr>
          <p:spPr bwMode="auto">
            <a:xfrm>
              <a:off x="3507" y="2256"/>
              <a:ext cx="0" cy="484"/>
            </a:xfrm>
            <a:prstGeom prst="line">
              <a:avLst/>
            </a:prstGeom>
            <a:noFill/>
            <a:ln w="31750">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73" name="Text Box 21"/>
            <p:cNvSpPr txBox="1">
              <a:spLocks noChangeArrowheads="1"/>
            </p:cNvSpPr>
            <p:nvPr/>
          </p:nvSpPr>
          <p:spPr bwMode="auto">
            <a:xfrm>
              <a:off x="3574" y="2431"/>
              <a:ext cx="596"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000" b="1">
                  <a:solidFill>
                    <a:srgbClr val="66FF33"/>
                  </a:solidFill>
                  <a:latin typeface="Lucida Sans" charset="0"/>
                  <a:ea typeface="MS PGothic" charset="0"/>
                  <a:cs typeface="MS PGothic" charset="0"/>
                </a:defRPr>
              </a:lvl1pPr>
              <a:lvl2pPr marL="742950" indent="-285750" defTabSz="457200" eaLnBrk="0" hangingPunct="0">
                <a:defRPr sz="2000" b="1">
                  <a:solidFill>
                    <a:srgbClr val="66FF33"/>
                  </a:solidFill>
                  <a:latin typeface="Lucida Sans" charset="0"/>
                  <a:ea typeface="MS PGothic" charset="0"/>
                  <a:cs typeface="MS PGothic" charset="0"/>
                </a:defRPr>
              </a:lvl2pPr>
              <a:lvl3pPr marL="1143000" indent="-228600" defTabSz="457200" eaLnBrk="0" hangingPunct="0">
                <a:defRPr sz="2000" b="1">
                  <a:solidFill>
                    <a:srgbClr val="66FF33"/>
                  </a:solidFill>
                  <a:latin typeface="Lucida Sans" charset="0"/>
                  <a:ea typeface="MS PGothic" charset="0"/>
                  <a:cs typeface="MS PGothic" charset="0"/>
                </a:defRPr>
              </a:lvl3pPr>
              <a:lvl4pPr marL="1600200" indent="-228600" defTabSz="457200" eaLnBrk="0" hangingPunct="0">
                <a:defRPr sz="2000" b="1">
                  <a:solidFill>
                    <a:srgbClr val="66FF33"/>
                  </a:solidFill>
                  <a:latin typeface="Lucida Sans" charset="0"/>
                  <a:ea typeface="MS PGothic" charset="0"/>
                  <a:cs typeface="MS PGothic" charset="0"/>
                </a:defRPr>
              </a:lvl4pPr>
              <a:lvl5pPr marL="2057400" indent="-228600" defTabSz="4572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50 mm</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endParaRPr>
            </a:p>
          </p:txBody>
        </p:sp>
        <p:sp>
          <p:nvSpPr>
            <p:cNvPr id="23574" name="Line 24"/>
            <p:cNvSpPr>
              <a:spLocks noChangeShapeType="1"/>
            </p:cNvSpPr>
            <p:nvPr/>
          </p:nvSpPr>
          <p:spPr bwMode="auto">
            <a:xfrm>
              <a:off x="2416" y="2267"/>
              <a:ext cx="0" cy="159"/>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75" name="Line 25"/>
            <p:cNvSpPr>
              <a:spLocks noChangeShapeType="1"/>
            </p:cNvSpPr>
            <p:nvPr/>
          </p:nvSpPr>
          <p:spPr bwMode="auto">
            <a:xfrm flipV="1">
              <a:off x="2416" y="2564"/>
              <a:ext cx="0" cy="160"/>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76" name="Text Box 26"/>
            <p:cNvSpPr txBox="1">
              <a:spLocks noChangeArrowheads="1"/>
            </p:cNvSpPr>
            <p:nvPr/>
          </p:nvSpPr>
          <p:spPr bwMode="auto">
            <a:xfrm>
              <a:off x="1793" y="2410"/>
              <a:ext cx="527" cy="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000" b="1">
                  <a:solidFill>
                    <a:srgbClr val="66FF33"/>
                  </a:solidFill>
                  <a:latin typeface="Lucida Sans" charset="0"/>
                  <a:ea typeface="MS PGothic" charset="0"/>
                  <a:cs typeface="MS PGothic" charset="0"/>
                </a:defRPr>
              </a:lvl1pPr>
              <a:lvl2pPr marL="742950" indent="-285750" defTabSz="457200" eaLnBrk="0" hangingPunct="0">
                <a:defRPr sz="2000" b="1">
                  <a:solidFill>
                    <a:srgbClr val="66FF33"/>
                  </a:solidFill>
                  <a:latin typeface="Lucida Sans" charset="0"/>
                  <a:ea typeface="MS PGothic" charset="0"/>
                  <a:cs typeface="MS PGothic" charset="0"/>
                </a:defRPr>
              </a:lvl2pPr>
              <a:lvl3pPr marL="1143000" indent="-228600" defTabSz="457200" eaLnBrk="0" hangingPunct="0">
                <a:defRPr sz="2000" b="1">
                  <a:solidFill>
                    <a:srgbClr val="66FF33"/>
                  </a:solidFill>
                  <a:latin typeface="Lucida Sans" charset="0"/>
                  <a:ea typeface="MS PGothic" charset="0"/>
                  <a:cs typeface="MS PGothic" charset="0"/>
                </a:defRPr>
              </a:lvl3pPr>
              <a:lvl4pPr marL="1600200" indent="-228600" defTabSz="457200" eaLnBrk="0" hangingPunct="0">
                <a:defRPr sz="2000" b="1">
                  <a:solidFill>
                    <a:srgbClr val="66FF33"/>
                  </a:solidFill>
                  <a:latin typeface="Lucida Sans" charset="0"/>
                  <a:ea typeface="MS PGothic" charset="0"/>
                  <a:cs typeface="MS PGothic" charset="0"/>
                </a:defRPr>
              </a:lvl4pPr>
              <a:lvl5pPr marL="2057400" indent="-228600" defTabSz="4572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5-10 mm</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endParaRPr>
            </a:p>
          </p:txBody>
        </p:sp>
        <p:sp>
          <p:nvSpPr>
            <p:cNvPr id="23577" name="Line 27"/>
            <p:cNvSpPr>
              <a:spLocks noChangeShapeType="1"/>
            </p:cNvSpPr>
            <p:nvPr/>
          </p:nvSpPr>
          <p:spPr bwMode="auto">
            <a:xfrm flipV="1">
              <a:off x="3176" y="1644"/>
              <a:ext cx="402" cy="321"/>
            </a:xfrm>
            <a:prstGeom prst="line">
              <a:avLst/>
            </a:prstGeom>
            <a:noFill/>
            <a:ln w="1905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578" name="Text Box 28"/>
            <p:cNvSpPr txBox="1">
              <a:spLocks noChangeArrowheads="1"/>
            </p:cNvSpPr>
            <p:nvPr/>
          </p:nvSpPr>
          <p:spPr bwMode="auto">
            <a:xfrm>
              <a:off x="3437" y="1312"/>
              <a:ext cx="1393" cy="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000" b="1">
                  <a:solidFill>
                    <a:srgbClr val="66FF33"/>
                  </a:solidFill>
                  <a:latin typeface="Lucida Sans" charset="0"/>
                  <a:ea typeface="MS PGothic" charset="0"/>
                  <a:cs typeface="MS PGothic" charset="0"/>
                </a:defRPr>
              </a:lvl1pPr>
              <a:lvl2pPr marL="742950" indent="-285750" defTabSz="457200" eaLnBrk="0" hangingPunct="0">
                <a:defRPr sz="2000" b="1">
                  <a:solidFill>
                    <a:srgbClr val="66FF33"/>
                  </a:solidFill>
                  <a:latin typeface="Lucida Sans" charset="0"/>
                  <a:ea typeface="MS PGothic" charset="0"/>
                  <a:cs typeface="MS PGothic" charset="0"/>
                </a:defRPr>
              </a:lvl2pPr>
              <a:lvl3pPr marL="1143000" indent="-228600" defTabSz="457200" eaLnBrk="0" hangingPunct="0">
                <a:defRPr sz="2000" b="1">
                  <a:solidFill>
                    <a:srgbClr val="66FF33"/>
                  </a:solidFill>
                  <a:latin typeface="Lucida Sans" charset="0"/>
                  <a:ea typeface="MS PGothic" charset="0"/>
                  <a:cs typeface="MS PGothic" charset="0"/>
                </a:defRPr>
              </a:lvl3pPr>
              <a:lvl4pPr marL="1600200" indent="-228600" defTabSz="457200" eaLnBrk="0" hangingPunct="0">
                <a:defRPr sz="2000" b="1">
                  <a:solidFill>
                    <a:srgbClr val="66FF33"/>
                  </a:solidFill>
                  <a:latin typeface="Lucida Sans" charset="0"/>
                  <a:ea typeface="MS PGothic" charset="0"/>
                  <a:cs typeface="MS PGothic" charset="0"/>
                </a:defRPr>
              </a:lvl4pPr>
              <a:lvl5pPr marL="2057400" indent="-228600" defTabSz="4572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semiconducting</a:t>
              </a:r>
            </a:p>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substrate</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endParaRPr>
            </a:p>
          </p:txBody>
        </p:sp>
        <p:sp>
          <p:nvSpPr>
            <p:cNvPr id="23579" name="Text Box 29"/>
            <p:cNvSpPr txBox="1">
              <a:spLocks noChangeArrowheads="1"/>
            </p:cNvSpPr>
            <p:nvPr/>
          </p:nvSpPr>
          <p:spPr bwMode="auto">
            <a:xfrm>
              <a:off x="1312" y="1313"/>
              <a:ext cx="165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000" b="1">
                  <a:solidFill>
                    <a:srgbClr val="66FF33"/>
                  </a:solidFill>
                  <a:latin typeface="Lucida Sans" charset="0"/>
                  <a:ea typeface="MS PGothic" charset="0"/>
                  <a:cs typeface="MS PGothic" charset="0"/>
                </a:defRPr>
              </a:lvl1pPr>
              <a:lvl2pPr marL="742950" indent="-285750" defTabSz="457200" eaLnBrk="0" hangingPunct="0">
                <a:defRPr sz="2000" b="1">
                  <a:solidFill>
                    <a:srgbClr val="66FF33"/>
                  </a:solidFill>
                  <a:latin typeface="Lucida Sans" charset="0"/>
                  <a:ea typeface="MS PGothic" charset="0"/>
                  <a:cs typeface="MS PGothic" charset="0"/>
                </a:defRPr>
              </a:lvl2pPr>
              <a:lvl3pPr marL="1143000" indent="-228600" defTabSz="457200" eaLnBrk="0" hangingPunct="0">
                <a:defRPr sz="2000" b="1">
                  <a:solidFill>
                    <a:srgbClr val="66FF33"/>
                  </a:solidFill>
                  <a:latin typeface="Lucida Sans" charset="0"/>
                  <a:ea typeface="MS PGothic" charset="0"/>
                  <a:cs typeface="MS PGothic" charset="0"/>
                </a:defRPr>
              </a:lvl3pPr>
              <a:lvl4pPr marL="1600200" indent="-228600" defTabSz="457200" eaLnBrk="0" hangingPunct="0">
                <a:defRPr sz="2000" b="1">
                  <a:solidFill>
                    <a:srgbClr val="66FF33"/>
                  </a:solidFill>
                  <a:latin typeface="Lucida Sans" charset="0"/>
                  <a:ea typeface="MS PGothic" charset="0"/>
                  <a:cs typeface="MS PGothic" charset="0"/>
                </a:defRPr>
              </a:lvl4pPr>
              <a:lvl5pPr marL="2057400" indent="-228600" defTabSz="4572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lithographically deposited</a:t>
              </a:r>
            </a:p>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metal leads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endParaRPr>
            </a:p>
          </p:txBody>
        </p:sp>
        <p:sp>
          <p:nvSpPr>
            <p:cNvPr id="23580" name="Line 30"/>
            <p:cNvSpPr>
              <a:spLocks noChangeShapeType="1"/>
            </p:cNvSpPr>
            <p:nvPr/>
          </p:nvSpPr>
          <p:spPr bwMode="auto">
            <a:xfrm>
              <a:off x="2142" y="1594"/>
              <a:ext cx="179" cy="532"/>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3555" name="Rectangle 73"/>
          <p:cNvSpPr>
            <a:spLocks noGrp="1" noChangeArrowheads="1"/>
          </p:cNvSpPr>
          <p:nvPr>
            <p:ph type="title"/>
          </p:nvPr>
        </p:nvSpPr>
        <p:spPr/>
        <p:txBody>
          <a:bodyPr/>
          <a:lstStyle/>
          <a:p>
            <a:pPr eaLnBrk="1" hangingPunct="1"/>
            <a:r>
              <a:rPr lang="en-US" sz="3600" dirty="0">
                <a:solidFill>
                  <a:srgbClr val="003D78"/>
                </a:solidFill>
                <a:ea typeface="MS PGothic" charset="0"/>
              </a:rPr>
              <a:t>A typical THz Photoconductive Emitter</a:t>
            </a:r>
          </a:p>
        </p:txBody>
      </p:sp>
      <p:sp>
        <p:nvSpPr>
          <p:cNvPr id="3" name="Footer Placeholder 2">
            <a:extLst>
              <a:ext uri="{FF2B5EF4-FFF2-40B4-BE49-F238E27FC236}">
                <a16:creationId xmlns:a16="http://schemas.microsoft.com/office/drawing/2014/main" id="{71817EFA-DF2E-4D4B-865B-B22B67ADB147}"/>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4" name="Slide Number Placeholder 3">
            <a:extLst>
              <a:ext uri="{FF2B5EF4-FFF2-40B4-BE49-F238E27FC236}">
                <a16:creationId xmlns:a16="http://schemas.microsoft.com/office/drawing/2014/main" id="{AEED12AF-CB6D-4D2B-AC78-5E13E5B94509}"/>
              </a:ext>
            </a:extLst>
          </p:cNvPr>
          <p:cNvSpPr>
            <a:spLocks noGrp="1"/>
          </p:cNvSpPr>
          <p:nvPr>
            <p:ph type="sldNum" sz="quarter" idx="12"/>
          </p:nvPr>
        </p:nvSpPr>
        <p:spPr/>
        <p:txBody>
          <a:bodyPr/>
          <a:lstStyle/>
          <a:p>
            <a:fld id="{6E2D2B3B-882E-40F3-A32F-6DD516915044}" type="slidenum">
              <a:rPr lang="en-US" smtClean="0"/>
              <a:pPr/>
              <a:t>7</a:t>
            </a:fld>
            <a:endParaRPr lang="en-US" dirty="0"/>
          </a:p>
        </p:txBody>
      </p:sp>
    </p:spTree>
    <p:extLst>
      <p:ext uri="{BB962C8B-B14F-4D97-AF65-F5344CB8AC3E}">
        <p14:creationId xmlns:p14="http://schemas.microsoft.com/office/powerpoint/2010/main" val="42299319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7"/>
          <p:cNvSpPr>
            <a:spLocks noChangeArrowheads="1"/>
          </p:cNvSpPr>
          <p:nvPr/>
        </p:nvSpPr>
        <p:spPr bwMode="auto">
          <a:xfrm>
            <a:off x="233549" y="1333373"/>
            <a:ext cx="8023041" cy="108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0" marR="0" lvl="0" indent="0" algn="l" defTabSz="457200" rtl="0" eaLnBrk="0" fontAlgn="base" latinLnBrk="0" hangingPunct="0">
              <a:lnSpc>
                <a:spcPct val="100000"/>
              </a:lnSpc>
              <a:spcBef>
                <a:spcPct val="0"/>
              </a:spcBef>
              <a:spcAft>
                <a:spcPct val="0"/>
              </a:spcAft>
              <a:buClr>
                <a:srgbClr val="000000"/>
              </a:buClr>
              <a:buSzPct val="90000"/>
              <a:buFont typeface="Monotype Sorts" charset="0"/>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Generation of free-space THz pulses using ultrashort pulses on photoconductive switches</a:t>
            </a:r>
          </a:p>
        </p:txBody>
      </p:sp>
      <p:grpSp>
        <p:nvGrpSpPr>
          <p:cNvPr id="26626" name="Group 90"/>
          <p:cNvGrpSpPr>
            <a:grpSpLocks/>
          </p:cNvGrpSpPr>
          <p:nvPr/>
        </p:nvGrpSpPr>
        <p:grpSpPr bwMode="auto">
          <a:xfrm>
            <a:off x="493355" y="3100388"/>
            <a:ext cx="7880350" cy="2220912"/>
            <a:chOff x="399" y="1673"/>
            <a:chExt cx="4964" cy="1399"/>
          </a:xfrm>
        </p:grpSpPr>
        <p:sp>
          <p:nvSpPr>
            <p:cNvPr id="26629" name="Rectangle 78"/>
            <p:cNvSpPr>
              <a:spLocks noChangeArrowheads="1"/>
            </p:cNvSpPr>
            <p:nvPr/>
          </p:nvSpPr>
          <p:spPr bwMode="auto">
            <a:xfrm>
              <a:off x="399" y="1673"/>
              <a:ext cx="4964" cy="139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grpSp>
          <p:nvGrpSpPr>
            <p:cNvPr id="26630" name="Group 89"/>
            <p:cNvGrpSpPr>
              <a:grpSpLocks/>
            </p:cNvGrpSpPr>
            <p:nvPr/>
          </p:nvGrpSpPr>
          <p:grpSpPr bwMode="auto">
            <a:xfrm>
              <a:off x="3260" y="2018"/>
              <a:ext cx="1791" cy="755"/>
              <a:chOff x="3260" y="2018"/>
              <a:chExt cx="1791" cy="755"/>
            </a:xfrm>
          </p:grpSpPr>
          <p:sp>
            <p:nvSpPr>
              <p:cNvPr id="26673" name="Freeform 30"/>
              <p:cNvSpPr>
                <a:spLocks/>
              </p:cNvSpPr>
              <p:nvPr/>
            </p:nvSpPr>
            <p:spPr bwMode="auto">
              <a:xfrm>
                <a:off x="3260" y="2403"/>
                <a:ext cx="1025" cy="110"/>
              </a:xfrm>
              <a:custGeom>
                <a:avLst/>
                <a:gdLst>
                  <a:gd name="T0" fmla="*/ 1 w 2048"/>
                  <a:gd name="T1" fmla="*/ 1 h 219"/>
                  <a:gd name="T2" fmla="*/ 1 w 2048"/>
                  <a:gd name="T3" fmla="*/ 1 h 219"/>
                  <a:gd name="T4" fmla="*/ 1 w 2048"/>
                  <a:gd name="T5" fmla="*/ 1 h 219"/>
                  <a:gd name="T6" fmla="*/ 1 w 2048"/>
                  <a:gd name="T7" fmla="*/ 0 h 219"/>
                  <a:gd name="T8" fmla="*/ 1 w 2048"/>
                  <a:gd name="T9" fmla="*/ 0 h 219"/>
                  <a:gd name="T10" fmla="*/ 1 w 2048"/>
                  <a:gd name="T11" fmla="*/ 0 h 219"/>
                  <a:gd name="T12" fmla="*/ 0 w 2048"/>
                  <a:gd name="T13" fmla="*/ 1 h 219"/>
                  <a:gd name="T14" fmla="*/ 0 60000 65536"/>
                  <a:gd name="T15" fmla="*/ 0 60000 65536"/>
                  <a:gd name="T16" fmla="*/ 0 60000 65536"/>
                  <a:gd name="T17" fmla="*/ 0 60000 65536"/>
                  <a:gd name="T18" fmla="*/ 0 60000 65536"/>
                  <a:gd name="T19" fmla="*/ 0 60000 65536"/>
                  <a:gd name="T20" fmla="*/ 0 60000 65536"/>
                  <a:gd name="T21" fmla="*/ 0 w 2048"/>
                  <a:gd name="T22" fmla="*/ 0 h 219"/>
                  <a:gd name="T23" fmla="*/ 2048 w 2048"/>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8" h="219">
                    <a:moveTo>
                      <a:pt x="2048" y="219"/>
                    </a:moveTo>
                    <a:lnTo>
                      <a:pt x="1512" y="93"/>
                    </a:lnTo>
                    <a:lnTo>
                      <a:pt x="668" y="6"/>
                    </a:lnTo>
                    <a:lnTo>
                      <a:pt x="272" y="0"/>
                    </a:lnTo>
                    <a:lnTo>
                      <a:pt x="82" y="0"/>
                    </a:lnTo>
                    <a:lnTo>
                      <a:pt x="23" y="0"/>
                    </a:lnTo>
                    <a:lnTo>
                      <a:pt x="0" y="1"/>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4" name="Freeform 31"/>
              <p:cNvSpPr>
                <a:spLocks/>
              </p:cNvSpPr>
              <p:nvPr/>
            </p:nvSpPr>
            <p:spPr bwMode="auto">
              <a:xfrm>
                <a:off x="3261" y="2060"/>
                <a:ext cx="981" cy="357"/>
              </a:xfrm>
              <a:custGeom>
                <a:avLst/>
                <a:gdLst>
                  <a:gd name="T0" fmla="*/ 0 w 1963"/>
                  <a:gd name="T1" fmla="*/ 0 h 716"/>
                  <a:gd name="T2" fmla="*/ 0 w 1963"/>
                  <a:gd name="T3" fmla="*/ 0 h 716"/>
                  <a:gd name="T4" fmla="*/ 0 w 1963"/>
                  <a:gd name="T5" fmla="*/ 0 h 716"/>
                  <a:gd name="T6" fmla="*/ 0 w 1963"/>
                  <a:gd name="T7" fmla="*/ 0 h 716"/>
                  <a:gd name="T8" fmla="*/ 0 w 1963"/>
                  <a:gd name="T9" fmla="*/ 0 h 716"/>
                  <a:gd name="T10" fmla="*/ 0 60000 65536"/>
                  <a:gd name="T11" fmla="*/ 0 60000 65536"/>
                  <a:gd name="T12" fmla="*/ 0 60000 65536"/>
                  <a:gd name="T13" fmla="*/ 0 60000 65536"/>
                  <a:gd name="T14" fmla="*/ 0 60000 65536"/>
                  <a:gd name="T15" fmla="*/ 0 w 1963"/>
                  <a:gd name="T16" fmla="*/ 0 h 716"/>
                  <a:gd name="T17" fmla="*/ 1963 w 1963"/>
                  <a:gd name="T18" fmla="*/ 716 h 716"/>
                </a:gdLst>
                <a:ahLst/>
                <a:cxnLst>
                  <a:cxn ang="T10">
                    <a:pos x="T0" y="T1"/>
                  </a:cxn>
                  <a:cxn ang="T11">
                    <a:pos x="T2" y="T3"/>
                  </a:cxn>
                  <a:cxn ang="T12">
                    <a:pos x="T4" y="T5"/>
                  </a:cxn>
                  <a:cxn ang="T13">
                    <a:pos x="T6" y="T7"/>
                  </a:cxn>
                  <a:cxn ang="T14">
                    <a:pos x="T8" y="T9"/>
                  </a:cxn>
                </a:cxnLst>
                <a:rect l="T15" t="T16" r="T17" b="T18"/>
                <a:pathLst>
                  <a:path w="1963" h="716">
                    <a:moveTo>
                      <a:pt x="0" y="716"/>
                    </a:moveTo>
                    <a:lnTo>
                      <a:pt x="631" y="605"/>
                    </a:lnTo>
                    <a:lnTo>
                      <a:pt x="1043" y="468"/>
                    </a:lnTo>
                    <a:lnTo>
                      <a:pt x="1437" y="309"/>
                    </a:lnTo>
                    <a:lnTo>
                      <a:pt x="1963" y="0"/>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5" name="Freeform 32"/>
              <p:cNvSpPr>
                <a:spLocks/>
              </p:cNvSpPr>
              <p:nvPr/>
            </p:nvSpPr>
            <p:spPr bwMode="auto">
              <a:xfrm>
                <a:off x="4332" y="2018"/>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6" name="Line 33"/>
              <p:cNvSpPr>
                <a:spLocks noChangeShapeType="1"/>
              </p:cNvSpPr>
              <p:nvPr/>
            </p:nvSpPr>
            <p:spPr bwMode="auto">
              <a:xfrm flipV="1">
                <a:off x="3902" y="2307"/>
                <a:ext cx="306" cy="44"/>
              </a:xfrm>
              <a:prstGeom prst="line">
                <a:avLst/>
              </a:prstGeom>
              <a:noFill/>
              <a:ln w="20638">
                <a:solidFill>
                  <a:srgbClr val="008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7" name="Freeform 34"/>
              <p:cNvSpPr>
                <a:spLocks/>
              </p:cNvSpPr>
              <p:nvPr/>
            </p:nvSpPr>
            <p:spPr bwMode="auto">
              <a:xfrm>
                <a:off x="4084" y="2289"/>
                <a:ext cx="148" cy="72"/>
              </a:xfrm>
              <a:custGeom>
                <a:avLst/>
                <a:gdLst>
                  <a:gd name="T0" fmla="*/ 0 w 298"/>
                  <a:gd name="T1" fmla="*/ 0 h 143"/>
                  <a:gd name="T2" fmla="*/ 0 w 298"/>
                  <a:gd name="T3" fmla="*/ 1 h 143"/>
                  <a:gd name="T4" fmla="*/ 0 w 298"/>
                  <a:gd name="T5" fmla="*/ 1 h 143"/>
                  <a:gd name="T6" fmla="*/ 0 w 298"/>
                  <a:gd name="T7" fmla="*/ 0 h 143"/>
                  <a:gd name="T8" fmla="*/ 0 60000 65536"/>
                  <a:gd name="T9" fmla="*/ 0 60000 65536"/>
                  <a:gd name="T10" fmla="*/ 0 60000 65536"/>
                  <a:gd name="T11" fmla="*/ 0 60000 65536"/>
                  <a:gd name="T12" fmla="*/ 0 w 298"/>
                  <a:gd name="T13" fmla="*/ 0 h 143"/>
                  <a:gd name="T14" fmla="*/ 298 w 298"/>
                  <a:gd name="T15" fmla="*/ 143 h 143"/>
                </a:gdLst>
                <a:ahLst/>
                <a:cxnLst>
                  <a:cxn ang="T8">
                    <a:pos x="T0" y="T1"/>
                  </a:cxn>
                  <a:cxn ang="T9">
                    <a:pos x="T2" y="T3"/>
                  </a:cxn>
                  <a:cxn ang="T10">
                    <a:pos x="T4" y="T5"/>
                  </a:cxn>
                  <a:cxn ang="T11">
                    <a:pos x="T6" y="T7"/>
                  </a:cxn>
                </a:cxnLst>
                <a:rect l="T12" t="T13" r="T14" b="T15"/>
                <a:pathLst>
                  <a:path w="298" h="143">
                    <a:moveTo>
                      <a:pt x="0" y="0"/>
                    </a:moveTo>
                    <a:lnTo>
                      <a:pt x="298" y="30"/>
                    </a:lnTo>
                    <a:lnTo>
                      <a:pt x="20" y="143"/>
                    </a:lnTo>
                    <a:lnTo>
                      <a:pt x="0" y="0"/>
                    </a:lnTo>
                    <a:close/>
                  </a:path>
                </a:pathLst>
              </a:custGeom>
              <a:solidFill>
                <a:srgbClr val="008000"/>
              </a:solidFill>
              <a:ln w="20638">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8" name="Rectangle 35"/>
              <p:cNvSpPr>
                <a:spLocks noChangeArrowheads="1"/>
              </p:cNvSpPr>
              <p:nvPr/>
            </p:nvSpPr>
            <p:spPr bwMode="auto">
              <a:xfrm>
                <a:off x="3967" y="2599"/>
                <a:ext cx="108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radiated THz wave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grpSp>
        <p:grpSp>
          <p:nvGrpSpPr>
            <p:cNvPr id="26631" name="Group 88"/>
            <p:cNvGrpSpPr>
              <a:grpSpLocks/>
            </p:cNvGrpSpPr>
            <p:nvPr/>
          </p:nvGrpSpPr>
          <p:grpSpPr bwMode="auto">
            <a:xfrm>
              <a:off x="402" y="1718"/>
              <a:ext cx="3122" cy="1270"/>
              <a:chOff x="402" y="1718"/>
              <a:chExt cx="3122" cy="1270"/>
            </a:xfrm>
          </p:grpSpPr>
          <p:grpSp>
            <p:nvGrpSpPr>
              <p:cNvPr id="26632" name="Group 87"/>
              <p:cNvGrpSpPr>
                <a:grpSpLocks/>
              </p:cNvGrpSpPr>
              <p:nvPr/>
            </p:nvGrpSpPr>
            <p:grpSpPr bwMode="auto">
              <a:xfrm>
                <a:off x="402" y="1718"/>
                <a:ext cx="3122" cy="1270"/>
                <a:chOff x="402" y="1718"/>
                <a:chExt cx="3122" cy="1270"/>
              </a:xfrm>
            </p:grpSpPr>
            <p:grpSp>
              <p:nvGrpSpPr>
                <p:cNvPr id="26634" name="Group 37"/>
                <p:cNvGrpSpPr>
                  <a:grpSpLocks/>
                </p:cNvGrpSpPr>
                <p:nvPr/>
              </p:nvGrpSpPr>
              <p:grpSpPr bwMode="auto">
                <a:xfrm>
                  <a:off x="2656" y="2589"/>
                  <a:ext cx="581" cy="399"/>
                  <a:chOff x="2504" y="1379"/>
                  <a:chExt cx="581" cy="399"/>
                </a:xfrm>
              </p:grpSpPr>
              <p:sp>
                <p:nvSpPr>
                  <p:cNvPr id="26667" name="Rectangle 38"/>
                  <p:cNvSpPr>
                    <a:spLocks noChangeArrowheads="1"/>
                  </p:cNvSpPr>
                  <p:nvPr/>
                </p:nvSpPr>
                <p:spPr bwMode="auto">
                  <a:xfrm>
                    <a:off x="2504" y="1604"/>
                    <a:ext cx="43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DC bias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68" name="Line 39"/>
                  <p:cNvSpPr>
                    <a:spLocks noChangeShapeType="1"/>
                  </p:cNvSpPr>
                  <p:nvPr/>
                </p:nvSpPr>
                <p:spPr bwMode="auto">
                  <a:xfrm>
                    <a:off x="2965" y="1460"/>
                    <a:ext cx="1" cy="10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9" name="Line 40"/>
                  <p:cNvSpPr>
                    <a:spLocks noChangeShapeType="1"/>
                  </p:cNvSpPr>
                  <p:nvPr/>
                </p:nvSpPr>
                <p:spPr bwMode="auto">
                  <a:xfrm>
                    <a:off x="2939" y="1493"/>
                    <a:ext cx="1" cy="39"/>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0" name="Line 41"/>
                  <p:cNvSpPr>
                    <a:spLocks noChangeShapeType="1"/>
                  </p:cNvSpPr>
                  <p:nvPr/>
                </p:nvSpPr>
                <p:spPr bwMode="auto">
                  <a:xfrm>
                    <a:off x="2869" y="1514"/>
                    <a:ext cx="7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1" name="Freeform 42"/>
                  <p:cNvSpPr>
                    <a:spLocks/>
                  </p:cNvSpPr>
                  <p:nvPr/>
                </p:nvSpPr>
                <p:spPr bwMode="auto">
                  <a:xfrm>
                    <a:off x="2812" y="1488"/>
                    <a:ext cx="59" cy="56"/>
                  </a:xfrm>
                  <a:custGeom>
                    <a:avLst/>
                    <a:gdLst>
                      <a:gd name="T0" fmla="*/ 1 w 117"/>
                      <a:gd name="T1" fmla="*/ 0 h 113"/>
                      <a:gd name="T2" fmla="*/ 1 w 117"/>
                      <a:gd name="T3" fmla="*/ 0 h 113"/>
                      <a:gd name="T4" fmla="*/ 1 w 117"/>
                      <a:gd name="T5" fmla="*/ 0 h 113"/>
                      <a:gd name="T6" fmla="*/ 1 w 117"/>
                      <a:gd name="T7" fmla="*/ 0 h 113"/>
                      <a:gd name="T8" fmla="*/ 0 w 117"/>
                      <a:gd name="T9" fmla="*/ 0 h 113"/>
                      <a:gd name="T10" fmla="*/ 1 w 117"/>
                      <a:gd name="T11" fmla="*/ 0 h 113"/>
                      <a:gd name="T12" fmla="*/ 1 w 117"/>
                      <a:gd name="T13" fmla="*/ 0 h 113"/>
                      <a:gd name="T14" fmla="*/ 1 w 117"/>
                      <a:gd name="T15" fmla="*/ 0 h 113"/>
                      <a:gd name="T16" fmla="*/ 1 w 117"/>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3"/>
                      <a:gd name="T29" fmla="*/ 117 w 117"/>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3">
                        <a:moveTo>
                          <a:pt x="117" y="57"/>
                        </a:moveTo>
                        <a:lnTo>
                          <a:pt x="99" y="19"/>
                        </a:lnTo>
                        <a:lnTo>
                          <a:pt x="58" y="0"/>
                        </a:lnTo>
                        <a:lnTo>
                          <a:pt x="18" y="17"/>
                        </a:lnTo>
                        <a:lnTo>
                          <a:pt x="0" y="57"/>
                        </a:lnTo>
                        <a:lnTo>
                          <a:pt x="17" y="95"/>
                        </a:lnTo>
                        <a:lnTo>
                          <a:pt x="58" y="113"/>
                        </a:lnTo>
                        <a:lnTo>
                          <a:pt x="98" y="96"/>
                        </a:lnTo>
                        <a:lnTo>
                          <a:pt x="117" y="57"/>
                        </a:lnTo>
                        <a:close/>
                      </a:path>
                    </a:pathLst>
                  </a:custGeom>
                  <a:solidFill>
                    <a:srgbClr val="FFFFFF"/>
                  </a:solid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72" name="Freeform 43"/>
                  <p:cNvSpPr>
                    <a:spLocks/>
                  </p:cNvSpPr>
                  <p:nvPr/>
                </p:nvSpPr>
                <p:spPr bwMode="auto">
                  <a:xfrm>
                    <a:off x="2966" y="1379"/>
                    <a:ext cx="119" cy="135"/>
                  </a:xfrm>
                  <a:custGeom>
                    <a:avLst/>
                    <a:gdLst>
                      <a:gd name="T0" fmla="*/ 0 w 237"/>
                      <a:gd name="T1" fmla="*/ 1 h 270"/>
                      <a:gd name="T2" fmla="*/ 1 w 237"/>
                      <a:gd name="T3" fmla="*/ 1 h 270"/>
                      <a:gd name="T4" fmla="*/ 1 w 237"/>
                      <a:gd name="T5" fmla="*/ 0 h 270"/>
                      <a:gd name="T6" fmla="*/ 0 60000 65536"/>
                      <a:gd name="T7" fmla="*/ 0 60000 65536"/>
                      <a:gd name="T8" fmla="*/ 0 60000 65536"/>
                      <a:gd name="T9" fmla="*/ 0 w 237"/>
                      <a:gd name="T10" fmla="*/ 0 h 270"/>
                      <a:gd name="T11" fmla="*/ 237 w 237"/>
                      <a:gd name="T12" fmla="*/ 270 h 270"/>
                    </a:gdLst>
                    <a:ahLst/>
                    <a:cxnLst>
                      <a:cxn ang="T6">
                        <a:pos x="T0" y="T1"/>
                      </a:cxn>
                      <a:cxn ang="T7">
                        <a:pos x="T2" y="T3"/>
                      </a:cxn>
                      <a:cxn ang="T8">
                        <a:pos x="T4" y="T5"/>
                      </a:cxn>
                    </a:cxnLst>
                    <a:rect l="T9" t="T10" r="T11" b="T12"/>
                    <a:pathLst>
                      <a:path w="237" h="270">
                        <a:moveTo>
                          <a:pt x="0" y="270"/>
                        </a:moveTo>
                        <a:lnTo>
                          <a:pt x="237" y="270"/>
                        </a:lnTo>
                        <a:lnTo>
                          <a:pt x="237" y="0"/>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635" name="Group 85"/>
                <p:cNvGrpSpPr>
                  <a:grpSpLocks/>
                </p:cNvGrpSpPr>
                <p:nvPr/>
              </p:nvGrpSpPr>
              <p:grpSpPr bwMode="auto">
                <a:xfrm>
                  <a:off x="1567" y="1718"/>
                  <a:ext cx="1957" cy="973"/>
                  <a:chOff x="1567" y="1718"/>
                  <a:chExt cx="1957" cy="973"/>
                </a:xfrm>
              </p:grpSpPr>
              <p:sp>
                <p:nvSpPr>
                  <p:cNvPr id="26658" name="Freeform 45"/>
                  <p:cNvSpPr>
                    <a:spLocks/>
                  </p:cNvSpPr>
                  <p:nvPr/>
                </p:nvSpPr>
                <p:spPr bwMode="auto">
                  <a:xfrm>
                    <a:off x="3147" y="2169"/>
                    <a:ext cx="216" cy="522"/>
                  </a:xfrm>
                  <a:custGeom>
                    <a:avLst/>
                    <a:gdLst>
                      <a:gd name="T0" fmla="*/ 0 w 431"/>
                      <a:gd name="T1" fmla="*/ 0 h 1045"/>
                      <a:gd name="T2" fmla="*/ 1 w 431"/>
                      <a:gd name="T3" fmla="*/ 0 h 1045"/>
                      <a:gd name="T4" fmla="*/ 1 w 431"/>
                      <a:gd name="T5" fmla="*/ 0 h 1045"/>
                      <a:gd name="T6" fmla="*/ 0 w 431"/>
                      <a:gd name="T7" fmla="*/ 0 h 1045"/>
                      <a:gd name="T8" fmla="*/ 0 w 431"/>
                      <a:gd name="T9" fmla="*/ 0 h 1045"/>
                      <a:gd name="T10" fmla="*/ 0 60000 65536"/>
                      <a:gd name="T11" fmla="*/ 0 60000 65536"/>
                      <a:gd name="T12" fmla="*/ 0 60000 65536"/>
                      <a:gd name="T13" fmla="*/ 0 60000 65536"/>
                      <a:gd name="T14" fmla="*/ 0 60000 65536"/>
                      <a:gd name="T15" fmla="*/ 0 w 431"/>
                      <a:gd name="T16" fmla="*/ 0 h 1045"/>
                      <a:gd name="T17" fmla="*/ 431 w 431"/>
                      <a:gd name="T18" fmla="*/ 1045 h 1045"/>
                    </a:gdLst>
                    <a:ahLst/>
                    <a:cxnLst>
                      <a:cxn ang="T10">
                        <a:pos x="T0" y="T1"/>
                      </a:cxn>
                      <a:cxn ang="T11">
                        <a:pos x="T2" y="T3"/>
                      </a:cxn>
                      <a:cxn ang="T12">
                        <a:pos x="T4" y="T5"/>
                      </a:cxn>
                      <a:cxn ang="T13">
                        <a:pos x="T6" y="T7"/>
                      </a:cxn>
                      <a:cxn ang="T14">
                        <a:pos x="T8" y="T9"/>
                      </a:cxn>
                    </a:cxnLst>
                    <a:rect l="T15" t="T16" r="T17" b="T18"/>
                    <a:pathLst>
                      <a:path w="431" h="1045">
                        <a:moveTo>
                          <a:pt x="0" y="0"/>
                        </a:moveTo>
                        <a:lnTo>
                          <a:pt x="431" y="306"/>
                        </a:lnTo>
                        <a:lnTo>
                          <a:pt x="431" y="1045"/>
                        </a:lnTo>
                        <a:lnTo>
                          <a:pt x="0" y="741"/>
                        </a:lnTo>
                        <a:lnTo>
                          <a:pt x="0" y="0"/>
                        </a:lnTo>
                        <a:close/>
                      </a:path>
                    </a:pathLst>
                  </a:custGeom>
                  <a:solidFill>
                    <a:srgbClr val="808080"/>
                  </a:solidFill>
                  <a:ln w="9525">
                    <a:solidFill>
                      <a:srgbClr val="80808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59" name="Rectangle 46"/>
                  <p:cNvSpPr>
                    <a:spLocks noChangeArrowheads="1"/>
                  </p:cNvSpPr>
                  <p:nvPr/>
                </p:nvSpPr>
                <p:spPr bwMode="auto">
                  <a:xfrm>
                    <a:off x="1567" y="1718"/>
                    <a:ext cx="141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photoconductive switch</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60" name="Line 47"/>
                  <p:cNvSpPr>
                    <a:spLocks noChangeShapeType="1"/>
                  </p:cNvSpPr>
                  <p:nvPr/>
                </p:nvSpPr>
                <p:spPr bwMode="auto">
                  <a:xfrm>
                    <a:off x="2632" y="1946"/>
                    <a:ext cx="481" cy="335"/>
                  </a:xfrm>
                  <a:prstGeom prst="line">
                    <a:avLst/>
                  </a:prstGeom>
                  <a:noFill/>
                  <a:ln w="222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1" name="Freeform 48"/>
                  <p:cNvSpPr>
                    <a:spLocks/>
                  </p:cNvSpPr>
                  <p:nvPr/>
                </p:nvSpPr>
                <p:spPr bwMode="auto">
                  <a:xfrm>
                    <a:off x="3216" y="2429"/>
                    <a:ext cx="45" cy="248"/>
                  </a:xfrm>
                  <a:custGeom>
                    <a:avLst/>
                    <a:gdLst>
                      <a:gd name="T0" fmla="*/ 1 w 90"/>
                      <a:gd name="T1" fmla="*/ 1 h 495"/>
                      <a:gd name="T2" fmla="*/ 1 w 90"/>
                      <a:gd name="T3" fmla="*/ 1 h 495"/>
                      <a:gd name="T4" fmla="*/ 0 w 90"/>
                      <a:gd name="T5" fmla="*/ 1 h 495"/>
                      <a:gd name="T6" fmla="*/ 0 w 90"/>
                      <a:gd name="T7" fmla="*/ 0 h 495"/>
                      <a:gd name="T8" fmla="*/ 1 w 90"/>
                      <a:gd name="T9" fmla="*/ 1 h 495"/>
                      <a:gd name="T10" fmla="*/ 0 60000 65536"/>
                      <a:gd name="T11" fmla="*/ 0 60000 65536"/>
                      <a:gd name="T12" fmla="*/ 0 60000 65536"/>
                      <a:gd name="T13" fmla="*/ 0 60000 65536"/>
                      <a:gd name="T14" fmla="*/ 0 60000 65536"/>
                      <a:gd name="T15" fmla="*/ 0 w 90"/>
                      <a:gd name="T16" fmla="*/ 0 h 495"/>
                      <a:gd name="T17" fmla="*/ 90 w 90"/>
                      <a:gd name="T18" fmla="*/ 495 h 495"/>
                    </a:gdLst>
                    <a:ahLst/>
                    <a:cxnLst>
                      <a:cxn ang="T10">
                        <a:pos x="T0" y="T1"/>
                      </a:cxn>
                      <a:cxn ang="T11">
                        <a:pos x="T2" y="T3"/>
                      </a:cxn>
                      <a:cxn ang="T12">
                        <a:pos x="T4" y="T5"/>
                      </a:cxn>
                      <a:cxn ang="T13">
                        <a:pos x="T6" y="T7"/>
                      </a:cxn>
                      <a:cxn ang="T14">
                        <a:pos x="T8" y="T9"/>
                      </a:cxn>
                    </a:cxnLst>
                    <a:rect l="T15" t="T16" r="T17" b="T18"/>
                    <a:pathLst>
                      <a:path w="90" h="495">
                        <a:moveTo>
                          <a:pt x="90" y="76"/>
                        </a:moveTo>
                        <a:lnTo>
                          <a:pt x="90" y="495"/>
                        </a:lnTo>
                        <a:lnTo>
                          <a:pt x="0" y="429"/>
                        </a:lnTo>
                        <a:lnTo>
                          <a:pt x="0" y="0"/>
                        </a:lnTo>
                        <a:lnTo>
                          <a:pt x="90" y="76"/>
                        </a:lnTo>
                        <a:close/>
                      </a:path>
                    </a:pathLst>
                  </a:custGeom>
                  <a:solidFill>
                    <a:srgbClr val="000000"/>
                  </a:solid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2" name="Freeform 49"/>
                  <p:cNvSpPr>
                    <a:spLocks/>
                  </p:cNvSpPr>
                  <p:nvPr/>
                </p:nvSpPr>
                <p:spPr bwMode="auto">
                  <a:xfrm>
                    <a:off x="3216" y="2134"/>
                    <a:ext cx="45" cy="248"/>
                  </a:xfrm>
                  <a:custGeom>
                    <a:avLst/>
                    <a:gdLst>
                      <a:gd name="T0" fmla="*/ 1 w 90"/>
                      <a:gd name="T1" fmla="*/ 1 h 495"/>
                      <a:gd name="T2" fmla="*/ 1 w 90"/>
                      <a:gd name="T3" fmla="*/ 1 h 495"/>
                      <a:gd name="T4" fmla="*/ 0 w 90"/>
                      <a:gd name="T5" fmla="*/ 1 h 495"/>
                      <a:gd name="T6" fmla="*/ 0 w 90"/>
                      <a:gd name="T7" fmla="*/ 0 h 495"/>
                      <a:gd name="T8" fmla="*/ 1 w 90"/>
                      <a:gd name="T9" fmla="*/ 1 h 495"/>
                      <a:gd name="T10" fmla="*/ 0 60000 65536"/>
                      <a:gd name="T11" fmla="*/ 0 60000 65536"/>
                      <a:gd name="T12" fmla="*/ 0 60000 65536"/>
                      <a:gd name="T13" fmla="*/ 0 60000 65536"/>
                      <a:gd name="T14" fmla="*/ 0 60000 65536"/>
                      <a:gd name="T15" fmla="*/ 0 w 90"/>
                      <a:gd name="T16" fmla="*/ 0 h 495"/>
                      <a:gd name="T17" fmla="*/ 90 w 90"/>
                      <a:gd name="T18" fmla="*/ 495 h 495"/>
                    </a:gdLst>
                    <a:ahLst/>
                    <a:cxnLst>
                      <a:cxn ang="T10">
                        <a:pos x="T0" y="T1"/>
                      </a:cxn>
                      <a:cxn ang="T11">
                        <a:pos x="T2" y="T3"/>
                      </a:cxn>
                      <a:cxn ang="T12">
                        <a:pos x="T4" y="T5"/>
                      </a:cxn>
                      <a:cxn ang="T13">
                        <a:pos x="T6" y="T7"/>
                      </a:cxn>
                      <a:cxn ang="T14">
                        <a:pos x="T8" y="T9"/>
                      </a:cxn>
                    </a:cxnLst>
                    <a:rect l="T15" t="T16" r="T17" b="T18"/>
                    <a:pathLst>
                      <a:path w="90" h="495">
                        <a:moveTo>
                          <a:pt x="90" y="75"/>
                        </a:moveTo>
                        <a:lnTo>
                          <a:pt x="90" y="495"/>
                        </a:lnTo>
                        <a:lnTo>
                          <a:pt x="0" y="429"/>
                        </a:lnTo>
                        <a:lnTo>
                          <a:pt x="0" y="0"/>
                        </a:lnTo>
                        <a:lnTo>
                          <a:pt x="90" y="75"/>
                        </a:lnTo>
                        <a:close/>
                      </a:path>
                    </a:pathLst>
                  </a:custGeom>
                  <a:solidFill>
                    <a:srgbClr val="000000"/>
                  </a:solid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3" name="Freeform 50"/>
                  <p:cNvSpPr>
                    <a:spLocks/>
                  </p:cNvSpPr>
                  <p:nvPr/>
                </p:nvSpPr>
                <p:spPr bwMode="auto">
                  <a:xfrm>
                    <a:off x="3244" y="1990"/>
                    <a:ext cx="218" cy="175"/>
                  </a:xfrm>
                  <a:custGeom>
                    <a:avLst/>
                    <a:gdLst>
                      <a:gd name="T0" fmla="*/ 0 w 438"/>
                      <a:gd name="T1" fmla="*/ 0 h 351"/>
                      <a:gd name="T2" fmla="*/ 0 w 438"/>
                      <a:gd name="T3" fmla="*/ 0 h 351"/>
                      <a:gd name="T4" fmla="*/ 0 w 438"/>
                      <a:gd name="T5" fmla="*/ 0 h 351"/>
                      <a:gd name="T6" fmla="*/ 0 w 438"/>
                      <a:gd name="T7" fmla="*/ 0 h 351"/>
                      <a:gd name="T8" fmla="*/ 0 60000 65536"/>
                      <a:gd name="T9" fmla="*/ 0 60000 65536"/>
                      <a:gd name="T10" fmla="*/ 0 60000 65536"/>
                      <a:gd name="T11" fmla="*/ 0 60000 65536"/>
                      <a:gd name="T12" fmla="*/ 0 w 438"/>
                      <a:gd name="T13" fmla="*/ 0 h 351"/>
                      <a:gd name="T14" fmla="*/ 438 w 438"/>
                      <a:gd name="T15" fmla="*/ 351 h 351"/>
                    </a:gdLst>
                    <a:ahLst/>
                    <a:cxnLst>
                      <a:cxn ang="T8">
                        <a:pos x="T0" y="T1"/>
                      </a:cxn>
                      <a:cxn ang="T9">
                        <a:pos x="T2" y="T3"/>
                      </a:cxn>
                      <a:cxn ang="T10">
                        <a:pos x="T4" y="T5"/>
                      </a:cxn>
                      <a:cxn ang="T11">
                        <a:pos x="T6" y="T7"/>
                      </a:cxn>
                    </a:cxnLst>
                    <a:rect l="T12" t="T13" r="T14" b="T15"/>
                    <a:pathLst>
                      <a:path w="438" h="351">
                        <a:moveTo>
                          <a:pt x="0" y="351"/>
                        </a:moveTo>
                        <a:lnTo>
                          <a:pt x="0" y="0"/>
                        </a:lnTo>
                        <a:lnTo>
                          <a:pt x="438" y="0"/>
                        </a:lnTo>
                        <a:lnTo>
                          <a:pt x="438" y="106"/>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4" name="Line 51"/>
                  <p:cNvSpPr>
                    <a:spLocks noChangeShapeType="1"/>
                  </p:cNvSpPr>
                  <p:nvPr/>
                </p:nvSpPr>
                <p:spPr bwMode="auto">
                  <a:xfrm>
                    <a:off x="3401" y="2042"/>
                    <a:ext cx="12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5" name="Line 52"/>
                  <p:cNvSpPr>
                    <a:spLocks noChangeShapeType="1"/>
                  </p:cNvSpPr>
                  <p:nvPr/>
                </p:nvSpPr>
                <p:spPr bwMode="auto">
                  <a:xfrm>
                    <a:off x="3415" y="2067"/>
                    <a:ext cx="9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66" name="Line 53"/>
                  <p:cNvSpPr>
                    <a:spLocks noChangeShapeType="1"/>
                  </p:cNvSpPr>
                  <p:nvPr/>
                </p:nvSpPr>
                <p:spPr bwMode="auto">
                  <a:xfrm>
                    <a:off x="3442" y="2092"/>
                    <a:ext cx="47"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636" name="Group 86"/>
                <p:cNvGrpSpPr>
                  <a:grpSpLocks/>
                </p:cNvGrpSpPr>
                <p:nvPr/>
              </p:nvGrpSpPr>
              <p:grpSpPr bwMode="auto">
                <a:xfrm>
                  <a:off x="402" y="2050"/>
                  <a:ext cx="2839" cy="824"/>
                  <a:chOff x="402" y="2050"/>
                  <a:chExt cx="2839" cy="824"/>
                </a:xfrm>
              </p:grpSpPr>
              <p:sp>
                <p:nvSpPr>
                  <p:cNvPr id="26637" name="Oval 55"/>
                  <p:cNvSpPr>
                    <a:spLocks noChangeArrowheads="1"/>
                  </p:cNvSpPr>
                  <p:nvPr/>
                </p:nvSpPr>
                <p:spPr bwMode="auto">
                  <a:xfrm>
                    <a:off x="2238" y="2413"/>
                    <a:ext cx="54" cy="205"/>
                  </a:xfrm>
                  <a:prstGeom prst="ellipse">
                    <a:avLst/>
                  </a:prstGeom>
                  <a:noFill/>
                  <a:ln w="1588">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38" name="Rectangle 56"/>
                  <p:cNvSpPr>
                    <a:spLocks noChangeArrowheads="1"/>
                  </p:cNvSpPr>
                  <p:nvPr/>
                </p:nvSpPr>
                <p:spPr bwMode="auto">
                  <a:xfrm>
                    <a:off x="402" y="2050"/>
                    <a:ext cx="990"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femtosecond optical beam</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39" name="Line 57"/>
                  <p:cNvSpPr>
                    <a:spLocks noChangeShapeType="1"/>
                  </p:cNvSpPr>
                  <p:nvPr/>
                </p:nvSpPr>
                <p:spPr bwMode="auto">
                  <a:xfrm>
                    <a:off x="1456" y="2256"/>
                    <a:ext cx="116" cy="214"/>
                  </a:xfrm>
                  <a:prstGeom prst="line">
                    <a:avLst/>
                  </a:prstGeom>
                  <a:noFill/>
                  <a:ln w="222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0" name="Freeform 58"/>
                  <p:cNvSpPr>
                    <a:spLocks/>
                  </p:cNvSpPr>
                  <p:nvPr/>
                </p:nvSpPr>
                <p:spPr bwMode="auto">
                  <a:xfrm>
                    <a:off x="2269" y="2407"/>
                    <a:ext cx="972" cy="203"/>
                  </a:xfrm>
                  <a:custGeom>
                    <a:avLst/>
                    <a:gdLst>
                      <a:gd name="T0" fmla="*/ 0 w 1944"/>
                      <a:gd name="T1" fmla="*/ 0 h 407"/>
                      <a:gd name="T2" fmla="*/ 1 w 1944"/>
                      <a:gd name="T3" fmla="*/ 0 h 407"/>
                      <a:gd name="T4" fmla="*/ 1 w 1944"/>
                      <a:gd name="T5" fmla="*/ 0 h 407"/>
                      <a:gd name="T6" fmla="*/ 0 60000 65536"/>
                      <a:gd name="T7" fmla="*/ 0 60000 65536"/>
                      <a:gd name="T8" fmla="*/ 0 60000 65536"/>
                      <a:gd name="T9" fmla="*/ 0 w 1944"/>
                      <a:gd name="T10" fmla="*/ 0 h 407"/>
                      <a:gd name="T11" fmla="*/ 1944 w 1944"/>
                      <a:gd name="T12" fmla="*/ 407 h 407"/>
                    </a:gdLst>
                    <a:ahLst/>
                    <a:cxnLst>
                      <a:cxn ang="T6">
                        <a:pos x="T0" y="T1"/>
                      </a:cxn>
                      <a:cxn ang="T7">
                        <a:pos x="T2" y="T3"/>
                      </a:cxn>
                      <a:cxn ang="T8">
                        <a:pos x="T4" y="T5"/>
                      </a:cxn>
                    </a:cxnLst>
                    <a:rect l="T9" t="T10" r="T11" b="T12"/>
                    <a:pathLst>
                      <a:path w="1944" h="407">
                        <a:moveTo>
                          <a:pt x="0" y="0"/>
                        </a:moveTo>
                        <a:lnTo>
                          <a:pt x="1944" y="10"/>
                        </a:lnTo>
                        <a:lnTo>
                          <a:pt x="20" y="407"/>
                        </a:lnTo>
                      </a:path>
                    </a:pathLst>
                  </a:custGeom>
                  <a:noFill/>
                  <a:ln w="30163">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1" name="Freeform 59"/>
                  <p:cNvSpPr>
                    <a:spLocks/>
                  </p:cNvSpPr>
                  <p:nvPr/>
                </p:nvSpPr>
                <p:spPr bwMode="auto">
                  <a:xfrm>
                    <a:off x="2144" y="2174"/>
                    <a:ext cx="130" cy="466"/>
                  </a:xfrm>
                  <a:custGeom>
                    <a:avLst/>
                    <a:gdLst>
                      <a:gd name="T0" fmla="*/ 0 w 261"/>
                      <a:gd name="T1" fmla="*/ 1 h 932"/>
                      <a:gd name="T2" fmla="*/ 0 w 261"/>
                      <a:gd name="T3" fmla="*/ 1 h 932"/>
                      <a:gd name="T4" fmla="*/ 0 w 261"/>
                      <a:gd name="T5" fmla="*/ 1 h 932"/>
                      <a:gd name="T6" fmla="*/ 0 w 261"/>
                      <a:gd name="T7" fmla="*/ 1 h 932"/>
                      <a:gd name="T8" fmla="*/ 0 w 261"/>
                      <a:gd name="T9" fmla="*/ 1 h 932"/>
                      <a:gd name="T10" fmla="*/ 0 w 261"/>
                      <a:gd name="T11" fmla="*/ 1 h 932"/>
                      <a:gd name="T12" fmla="*/ 0 w 261"/>
                      <a:gd name="T13" fmla="*/ 1 h 932"/>
                      <a:gd name="T14" fmla="*/ 0 w 261"/>
                      <a:gd name="T15" fmla="*/ 1 h 932"/>
                      <a:gd name="T16" fmla="*/ 0 w 261"/>
                      <a:gd name="T17" fmla="*/ 0 h 932"/>
                      <a:gd name="T18" fmla="*/ 0 w 261"/>
                      <a:gd name="T19" fmla="*/ 1 h 932"/>
                      <a:gd name="T20" fmla="*/ 0 w 261"/>
                      <a:gd name="T21" fmla="*/ 1 h 932"/>
                      <a:gd name="T22" fmla="*/ 0 w 261"/>
                      <a:gd name="T23" fmla="*/ 1 h 932"/>
                      <a:gd name="T24" fmla="*/ 0 w 261"/>
                      <a:gd name="T25" fmla="*/ 1 h 932"/>
                      <a:gd name="T26" fmla="*/ 0 w 261"/>
                      <a:gd name="T27" fmla="*/ 1 h 932"/>
                      <a:gd name="T28" fmla="*/ 0 w 261"/>
                      <a:gd name="T29" fmla="*/ 1 h 932"/>
                      <a:gd name="T30" fmla="*/ 0 w 261"/>
                      <a:gd name="T31" fmla="*/ 1 h 932"/>
                      <a:gd name="T32" fmla="*/ 0 w 261"/>
                      <a:gd name="T33" fmla="*/ 1 h 932"/>
                      <a:gd name="T34" fmla="*/ 0 w 261"/>
                      <a:gd name="T35" fmla="*/ 1 h 932"/>
                      <a:gd name="T36" fmla="*/ 0 w 261"/>
                      <a:gd name="T37" fmla="*/ 1 h 932"/>
                      <a:gd name="T38" fmla="*/ 0 w 261"/>
                      <a:gd name="T39" fmla="*/ 1 h 9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932"/>
                      <a:gd name="T62" fmla="*/ 261 w 261"/>
                      <a:gd name="T63" fmla="*/ 932 h 9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932">
                        <a:moveTo>
                          <a:pt x="25" y="932"/>
                        </a:moveTo>
                        <a:lnTo>
                          <a:pt x="5" y="742"/>
                        </a:lnTo>
                        <a:lnTo>
                          <a:pt x="0" y="650"/>
                        </a:lnTo>
                        <a:lnTo>
                          <a:pt x="0" y="605"/>
                        </a:lnTo>
                        <a:lnTo>
                          <a:pt x="0" y="558"/>
                        </a:lnTo>
                        <a:lnTo>
                          <a:pt x="41" y="245"/>
                        </a:lnTo>
                        <a:lnTo>
                          <a:pt x="132" y="45"/>
                        </a:lnTo>
                        <a:lnTo>
                          <a:pt x="192" y="3"/>
                        </a:lnTo>
                        <a:lnTo>
                          <a:pt x="226" y="0"/>
                        </a:lnTo>
                        <a:lnTo>
                          <a:pt x="261" y="10"/>
                        </a:lnTo>
                        <a:lnTo>
                          <a:pt x="231" y="12"/>
                        </a:lnTo>
                        <a:lnTo>
                          <a:pt x="199" y="26"/>
                        </a:lnTo>
                        <a:lnTo>
                          <a:pt x="142" y="82"/>
                        </a:lnTo>
                        <a:lnTo>
                          <a:pt x="53" y="291"/>
                        </a:lnTo>
                        <a:lnTo>
                          <a:pt x="10" y="589"/>
                        </a:lnTo>
                        <a:lnTo>
                          <a:pt x="8" y="671"/>
                        </a:lnTo>
                        <a:lnTo>
                          <a:pt x="8" y="712"/>
                        </a:lnTo>
                        <a:lnTo>
                          <a:pt x="9" y="756"/>
                        </a:lnTo>
                        <a:lnTo>
                          <a:pt x="25" y="930"/>
                        </a:lnTo>
                        <a:lnTo>
                          <a:pt x="25" y="932"/>
                        </a:lnTo>
                        <a:close/>
                      </a:path>
                    </a:pathLst>
                  </a:custGeom>
                  <a:solidFill>
                    <a:srgbClr val="5F5F5F"/>
                  </a:solidFill>
                  <a:ln w="1588">
                    <a:solidFill>
                      <a:srgbClr val="A2A2A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2" name="Freeform 60"/>
                  <p:cNvSpPr>
                    <a:spLocks/>
                  </p:cNvSpPr>
                  <p:nvPr/>
                </p:nvSpPr>
                <p:spPr bwMode="auto">
                  <a:xfrm>
                    <a:off x="2162" y="2196"/>
                    <a:ext cx="236" cy="678"/>
                  </a:xfrm>
                  <a:custGeom>
                    <a:avLst/>
                    <a:gdLst>
                      <a:gd name="T0" fmla="*/ 0 w 473"/>
                      <a:gd name="T1" fmla="*/ 1 h 1356"/>
                      <a:gd name="T2" fmla="*/ 0 w 473"/>
                      <a:gd name="T3" fmla="*/ 1 h 1356"/>
                      <a:gd name="T4" fmla="*/ 0 w 473"/>
                      <a:gd name="T5" fmla="*/ 1 h 1356"/>
                      <a:gd name="T6" fmla="*/ 0 w 473"/>
                      <a:gd name="T7" fmla="*/ 1 h 1356"/>
                      <a:gd name="T8" fmla="*/ 0 w 473"/>
                      <a:gd name="T9" fmla="*/ 1 h 1356"/>
                      <a:gd name="T10" fmla="*/ 0 w 473"/>
                      <a:gd name="T11" fmla="*/ 1 h 1356"/>
                      <a:gd name="T12" fmla="*/ 0 w 473"/>
                      <a:gd name="T13" fmla="*/ 1 h 1356"/>
                      <a:gd name="T14" fmla="*/ 0 w 473"/>
                      <a:gd name="T15" fmla="*/ 1 h 1356"/>
                      <a:gd name="T16" fmla="*/ 0 w 473"/>
                      <a:gd name="T17" fmla="*/ 1 h 1356"/>
                      <a:gd name="T18" fmla="*/ 0 w 473"/>
                      <a:gd name="T19" fmla="*/ 1 h 1356"/>
                      <a:gd name="T20" fmla="*/ 0 w 473"/>
                      <a:gd name="T21" fmla="*/ 1 h 1356"/>
                      <a:gd name="T22" fmla="*/ 0 w 473"/>
                      <a:gd name="T23" fmla="*/ 1 h 1356"/>
                      <a:gd name="T24" fmla="*/ 0 w 473"/>
                      <a:gd name="T25" fmla="*/ 1 h 1356"/>
                      <a:gd name="T26" fmla="*/ 0 w 473"/>
                      <a:gd name="T27" fmla="*/ 1 h 1356"/>
                      <a:gd name="T28" fmla="*/ 0 w 473"/>
                      <a:gd name="T29" fmla="*/ 1 h 1356"/>
                      <a:gd name="T30" fmla="*/ 0 w 473"/>
                      <a:gd name="T31" fmla="*/ 1 h 1356"/>
                      <a:gd name="T32" fmla="*/ 0 w 473"/>
                      <a:gd name="T33" fmla="*/ 0 h 1356"/>
                      <a:gd name="T34" fmla="*/ 0 w 473"/>
                      <a:gd name="T35" fmla="*/ 1 h 1356"/>
                      <a:gd name="T36" fmla="*/ 0 w 473"/>
                      <a:gd name="T37" fmla="*/ 1 h 1356"/>
                      <a:gd name="T38" fmla="*/ 0 w 473"/>
                      <a:gd name="T39" fmla="*/ 1 h 1356"/>
                      <a:gd name="T40" fmla="*/ 0 w 473"/>
                      <a:gd name="T41" fmla="*/ 1 h 1356"/>
                      <a:gd name="T42" fmla="*/ 0 w 473"/>
                      <a:gd name="T43" fmla="*/ 1 h 1356"/>
                      <a:gd name="T44" fmla="*/ 0 w 473"/>
                      <a:gd name="T45" fmla="*/ 1 h 1356"/>
                      <a:gd name="T46" fmla="*/ 0 w 473"/>
                      <a:gd name="T47" fmla="*/ 1 h 1356"/>
                      <a:gd name="T48" fmla="*/ 0 w 473"/>
                      <a:gd name="T49" fmla="*/ 1 h 1356"/>
                      <a:gd name="T50" fmla="*/ 0 w 473"/>
                      <a:gd name="T51" fmla="*/ 1 h 1356"/>
                      <a:gd name="T52" fmla="*/ 0 w 473"/>
                      <a:gd name="T53" fmla="*/ 1 h 1356"/>
                      <a:gd name="T54" fmla="*/ 0 w 473"/>
                      <a:gd name="T55" fmla="*/ 1 h 1356"/>
                      <a:gd name="T56" fmla="*/ 0 w 473"/>
                      <a:gd name="T57" fmla="*/ 1 h 1356"/>
                      <a:gd name="T58" fmla="*/ 0 w 473"/>
                      <a:gd name="T59" fmla="*/ 1 h 13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3"/>
                      <a:gd name="T91" fmla="*/ 0 h 1356"/>
                      <a:gd name="T92" fmla="*/ 473 w 473"/>
                      <a:gd name="T93" fmla="*/ 1356 h 13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3" h="1356">
                        <a:moveTo>
                          <a:pt x="0" y="959"/>
                        </a:moveTo>
                        <a:lnTo>
                          <a:pt x="83" y="1230"/>
                        </a:lnTo>
                        <a:lnTo>
                          <a:pt x="140" y="1309"/>
                        </a:lnTo>
                        <a:lnTo>
                          <a:pt x="203" y="1351"/>
                        </a:lnTo>
                        <a:lnTo>
                          <a:pt x="234" y="1356"/>
                        </a:lnTo>
                        <a:lnTo>
                          <a:pt x="265" y="1353"/>
                        </a:lnTo>
                        <a:lnTo>
                          <a:pt x="326" y="1313"/>
                        </a:lnTo>
                        <a:lnTo>
                          <a:pt x="380" y="1233"/>
                        </a:lnTo>
                        <a:lnTo>
                          <a:pt x="425" y="1108"/>
                        </a:lnTo>
                        <a:lnTo>
                          <a:pt x="470" y="784"/>
                        </a:lnTo>
                        <a:lnTo>
                          <a:pt x="473" y="700"/>
                        </a:lnTo>
                        <a:lnTo>
                          <a:pt x="473" y="659"/>
                        </a:lnTo>
                        <a:lnTo>
                          <a:pt x="473" y="615"/>
                        </a:lnTo>
                        <a:lnTo>
                          <a:pt x="460" y="452"/>
                        </a:lnTo>
                        <a:lnTo>
                          <a:pt x="397" y="173"/>
                        </a:lnTo>
                        <a:lnTo>
                          <a:pt x="348" y="70"/>
                        </a:lnTo>
                        <a:lnTo>
                          <a:pt x="286" y="0"/>
                        </a:lnTo>
                        <a:lnTo>
                          <a:pt x="381" y="179"/>
                        </a:lnTo>
                        <a:lnTo>
                          <a:pt x="434" y="446"/>
                        </a:lnTo>
                        <a:lnTo>
                          <a:pt x="441" y="595"/>
                        </a:lnTo>
                        <a:lnTo>
                          <a:pt x="441" y="671"/>
                        </a:lnTo>
                        <a:lnTo>
                          <a:pt x="440" y="709"/>
                        </a:lnTo>
                        <a:lnTo>
                          <a:pt x="437" y="750"/>
                        </a:lnTo>
                        <a:lnTo>
                          <a:pt x="385" y="1041"/>
                        </a:lnTo>
                        <a:lnTo>
                          <a:pt x="293" y="1235"/>
                        </a:lnTo>
                        <a:lnTo>
                          <a:pt x="240" y="1278"/>
                        </a:lnTo>
                        <a:lnTo>
                          <a:pt x="184" y="1287"/>
                        </a:lnTo>
                        <a:lnTo>
                          <a:pt x="132" y="1259"/>
                        </a:lnTo>
                        <a:lnTo>
                          <a:pt x="81" y="1194"/>
                        </a:lnTo>
                        <a:lnTo>
                          <a:pt x="0" y="959"/>
                        </a:lnTo>
                        <a:close/>
                      </a:path>
                    </a:pathLst>
                  </a:custGeom>
                  <a:solidFill>
                    <a:srgbClr val="5F5F5F"/>
                  </a:solidFill>
                  <a:ln w="1588">
                    <a:solidFill>
                      <a:srgbClr val="A2A2A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3" name="Freeform 61"/>
                  <p:cNvSpPr>
                    <a:spLocks/>
                  </p:cNvSpPr>
                  <p:nvPr/>
                </p:nvSpPr>
                <p:spPr bwMode="auto">
                  <a:xfrm>
                    <a:off x="2221" y="2627"/>
                    <a:ext cx="169" cy="226"/>
                  </a:xfrm>
                  <a:custGeom>
                    <a:avLst/>
                    <a:gdLst>
                      <a:gd name="T0" fmla="*/ 1 w 338"/>
                      <a:gd name="T1" fmla="*/ 0 h 453"/>
                      <a:gd name="T2" fmla="*/ 1 w 338"/>
                      <a:gd name="T3" fmla="*/ 0 h 453"/>
                      <a:gd name="T4" fmla="*/ 1 w 338"/>
                      <a:gd name="T5" fmla="*/ 0 h 453"/>
                      <a:gd name="T6" fmla="*/ 1 w 338"/>
                      <a:gd name="T7" fmla="*/ 0 h 453"/>
                      <a:gd name="T8" fmla="*/ 1 w 338"/>
                      <a:gd name="T9" fmla="*/ 0 h 453"/>
                      <a:gd name="T10" fmla="*/ 1 w 338"/>
                      <a:gd name="T11" fmla="*/ 0 h 453"/>
                      <a:gd name="T12" fmla="*/ 0 w 338"/>
                      <a:gd name="T13" fmla="*/ 0 h 453"/>
                      <a:gd name="T14" fmla="*/ 1 w 338"/>
                      <a:gd name="T15" fmla="*/ 0 h 453"/>
                      <a:gd name="T16" fmla="*/ 1 w 338"/>
                      <a:gd name="T17" fmla="*/ 0 h 453"/>
                      <a:gd name="T18" fmla="*/ 1 w 338"/>
                      <a:gd name="T19" fmla="*/ 0 h 453"/>
                      <a:gd name="T20" fmla="*/ 1 w 338"/>
                      <a:gd name="T21" fmla="*/ 0 h 453"/>
                      <a:gd name="T22" fmla="*/ 1 w 338"/>
                      <a:gd name="T23" fmla="*/ 0 h 453"/>
                      <a:gd name="T24" fmla="*/ 1 w 338"/>
                      <a:gd name="T25" fmla="*/ 0 h 453"/>
                      <a:gd name="T26" fmla="*/ 1 w 338"/>
                      <a:gd name="T27" fmla="*/ 0 h 453"/>
                      <a:gd name="T28" fmla="*/ 1 w 338"/>
                      <a:gd name="T29" fmla="*/ 0 h 4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453"/>
                      <a:gd name="T47" fmla="*/ 338 w 338"/>
                      <a:gd name="T48" fmla="*/ 453 h 4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453">
                        <a:moveTo>
                          <a:pt x="297" y="136"/>
                        </a:moveTo>
                        <a:lnTo>
                          <a:pt x="289" y="191"/>
                        </a:lnTo>
                        <a:lnTo>
                          <a:pt x="264" y="261"/>
                        </a:lnTo>
                        <a:lnTo>
                          <a:pt x="196" y="370"/>
                        </a:lnTo>
                        <a:lnTo>
                          <a:pt x="100" y="436"/>
                        </a:lnTo>
                        <a:lnTo>
                          <a:pt x="51" y="434"/>
                        </a:lnTo>
                        <a:lnTo>
                          <a:pt x="0" y="406"/>
                        </a:lnTo>
                        <a:lnTo>
                          <a:pt x="93" y="453"/>
                        </a:lnTo>
                        <a:lnTo>
                          <a:pt x="139" y="443"/>
                        </a:lnTo>
                        <a:lnTo>
                          <a:pt x="185" y="409"/>
                        </a:lnTo>
                        <a:lnTo>
                          <a:pt x="238" y="361"/>
                        </a:lnTo>
                        <a:lnTo>
                          <a:pt x="283" y="269"/>
                        </a:lnTo>
                        <a:lnTo>
                          <a:pt x="338" y="0"/>
                        </a:lnTo>
                        <a:lnTo>
                          <a:pt x="320" y="98"/>
                        </a:lnTo>
                        <a:lnTo>
                          <a:pt x="297" y="136"/>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4" name="Freeform 62"/>
                  <p:cNvSpPr>
                    <a:spLocks/>
                  </p:cNvSpPr>
                  <p:nvPr/>
                </p:nvSpPr>
                <p:spPr bwMode="auto">
                  <a:xfrm>
                    <a:off x="2146" y="2180"/>
                    <a:ext cx="237" cy="658"/>
                  </a:xfrm>
                  <a:custGeom>
                    <a:avLst/>
                    <a:gdLst>
                      <a:gd name="T0" fmla="*/ 0 w 473"/>
                      <a:gd name="T1" fmla="*/ 1 h 1316"/>
                      <a:gd name="T2" fmla="*/ 1 w 473"/>
                      <a:gd name="T3" fmla="*/ 1 h 1316"/>
                      <a:gd name="T4" fmla="*/ 1 w 473"/>
                      <a:gd name="T5" fmla="*/ 1 h 1316"/>
                      <a:gd name="T6" fmla="*/ 1 w 473"/>
                      <a:gd name="T7" fmla="*/ 1 h 1316"/>
                      <a:gd name="T8" fmla="*/ 1 w 473"/>
                      <a:gd name="T9" fmla="*/ 0 h 1316"/>
                      <a:gd name="T10" fmla="*/ 1 w 473"/>
                      <a:gd name="T11" fmla="*/ 1 h 1316"/>
                      <a:gd name="T12" fmla="*/ 1 w 473"/>
                      <a:gd name="T13" fmla="*/ 1 h 1316"/>
                      <a:gd name="T14" fmla="*/ 1 w 473"/>
                      <a:gd name="T15" fmla="*/ 1 h 1316"/>
                      <a:gd name="T16" fmla="*/ 1 w 473"/>
                      <a:gd name="T17" fmla="*/ 1 h 1316"/>
                      <a:gd name="T18" fmla="*/ 1 w 473"/>
                      <a:gd name="T19" fmla="*/ 1 h 1316"/>
                      <a:gd name="T20" fmla="*/ 1 w 473"/>
                      <a:gd name="T21" fmla="*/ 1 h 1316"/>
                      <a:gd name="T22" fmla="*/ 1 w 473"/>
                      <a:gd name="T23" fmla="*/ 1 h 1316"/>
                      <a:gd name="T24" fmla="*/ 1 w 473"/>
                      <a:gd name="T25" fmla="*/ 1 h 1316"/>
                      <a:gd name="T26" fmla="*/ 1 w 473"/>
                      <a:gd name="T27" fmla="*/ 1 h 1316"/>
                      <a:gd name="T28" fmla="*/ 1 w 473"/>
                      <a:gd name="T29" fmla="*/ 1 h 1316"/>
                      <a:gd name="T30" fmla="*/ 1 w 473"/>
                      <a:gd name="T31" fmla="*/ 1 h 1316"/>
                      <a:gd name="T32" fmla="*/ 1 w 473"/>
                      <a:gd name="T33" fmla="*/ 1 h 1316"/>
                      <a:gd name="T34" fmla="*/ 0 w 473"/>
                      <a:gd name="T35" fmla="*/ 1 h 1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1316"/>
                      <a:gd name="T56" fmla="*/ 473 w 473"/>
                      <a:gd name="T57" fmla="*/ 1316 h 1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1316">
                        <a:moveTo>
                          <a:pt x="0" y="666"/>
                        </a:moveTo>
                        <a:lnTo>
                          <a:pt x="25" y="376"/>
                        </a:lnTo>
                        <a:lnTo>
                          <a:pt x="81" y="167"/>
                        </a:lnTo>
                        <a:lnTo>
                          <a:pt x="155" y="43"/>
                        </a:lnTo>
                        <a:lnTo>
                          <a:pt x="242" y="0"/>
                        </a:lnTo>
                        <a:lnTo>
                          <a:pt x="283" y="10"/>
                        </a:lnTo>
                        <a:lnTo>
                          <a:pt x="325" y="41"/>
                        </a:lnTo>
                        <a:lnTo>
                          <a:pt x="398" y="166"/>
                        </a:lnTo>
                        <a:lnTo>
                          <a:pt x="450" y="375"/>
                        </a:lnTo>
                        <a:lnTo>
                          <a:pt x="473" y="666"/>
                        </a:lnTo>
                        <a:lnTo>
                          <a:pt x="447" y="949"/>
                        </a:lnTo>
                        <a:lnTo>
                          <a:pt x="391" y="1152"/>
                        </a:lnTo>
                        <a:lnTo>
                          <a:pt x="317" y="1274"/>
                        </a:lnTo>
                        <a:lnTo>
                          <a:pt x="233" y="1316"/>
                        </a:lnTo>
                        <a:lnTo>
                          <a:pt x="151" y="1277"/>
                        </a:lnTo>
                        <a:lnTo>
                          <a:pt x="78" y="1156"/>
                        </a:lnTo>
                        <a:lnTo>
                          <a:pt x="25" y="953"/>
                        </a:lnTo>
                        <a:lnTo>
                          <a:pt x="0" y="666"/>
                        </a:lnTo>
                        <a:close/>
                      </a:path>
                    </a:pathLst>
                  </a:custGeom>
                  <a:noFill/>
                  <a:ln w="9525">
                    <a:solidFill>
                      <a:srgbClr val="727272"/>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5" name="Freeform 63"/>
                  <p:cNvSpPr>
                    <a:spLocks/>
                  </p:cNvSpPr>
                  <p:nvPr/>
                </p:nvSpPr>
                <p:spPr bwMode="auto">
                  <a:xfrm>
                    <a:off x="2370" y="2331"/>
                    <a:ext cx="23" cy="335"/>
                  </a:xfrm>
                  <a:custGeom>
                    <a:avLst/>
                    <a:gdLst>
                      <a:gd name="T0" fmla="*/ 1 w 46"/>
                      <a:gd name="T1" fmla="*/ 1 h 670"/>
                      <a:gd name="T2" fmla="*/ 1 w 46"/>
                      <a:gd name="T3" fmla="*/ 1 h 670"/>
                      <a:gd name="T4" fmla="*/ 1 w 46"/>
                      <a:gd name="T5" fmla="*/ 1 h 670"/>
                      <a:gd name="T6" fmla="*/ 1 w 46"/>
                      <a:gd name="T7" fmla="*/ 1 h 670"/>
                      <a:gd name="T8" fmla="*/ 1 w 46"/>
                      <a:gd name="T9" fmla="*/ 1 h 670"/>
                      <a:gd name="T10" fmla="*/ 0 w 46"/>
                      <a:gd name="T11" fmla="*/ 0 h 670"/>
                      <a:gd name="T12" fmla="*/ 1 w 46"/>
                      <a:gd name="T13" fmla="*/ 1 h 670"/>
                      <a:gd name="T14" fmla="*/ 1 w 46"/>
                      <a:gd name="T15" fmla="*/ 1 h 670"/>
                      <a:gd name="T16" fmla="*/ 1 w 46"/>
                      <a:gd name="T17" fmla="*/ 1 h 670"/>
                      <a:gd name="T18" fmla="*/ 1 w 46"/>
                      <a:gd name="T19" fmla="*/ 1 h 670"/>
                      <a:gd name="T20" fmla="*/ 1 w 46"/>
                      <a:gd name="T21" fmla="*/ 1 h 670"/>
                      <a:gd name="T22" fmla="*/ 1 w 46"/>
                      <a:gd name="T23" fmla="*/ 1 h 670"/>
                      <a:gd name="T24" fmla="*/ 1 w 46"/>
                      <a:gd name="T25" fmla="*/ 1 h 670"/>
                      <a:gd name="T26" fmla="*/ 1 w 46"/>
                      <a:gd name="T27" fmla="*/ 1 h 670"/>
                      <a:gd name="T28" fmla="*/ 1 w 46"/>
                      <a:gd name="T29" fmla="*/ 1 h 670"/>
                      <a:gd name="T30" fmla="*/ 1 w 46"/>
                      <a:gd name="T31" fmla="*/ 1 h 6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70"/>
                      <a:gd name="T50" fmla="*/ 46 w 46"/>
                      <a:gd name="T51" fmla="*/ 670 h 6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70">
                        <a:moveTo>
                          <a:pt x="40" y="590"/>
                        </a:moveTo>
                        <a:lnTo>
                          <a:pt x="46" y="438"/>
                        </a:lnTo>
                        <a:lnTo>
                          <a:pt x="46" y="361"/>
                        </a:lnTo>
                        <a:lnTo>
                          <a:pt x="46" y="323"/>
                        </a:lnTo>
                        <a:lnTo>
                          <a:pt x="43" y="283"/>
                        </a:lnTo>
                        <a:lnTo>
                          <a:pt x="0" y="0"/>
                        </a:lnTo>
                        <a:lnTo>
                          <a:pt x="36" y="284"/>
                        </a:lnTo>
                        <a:lnTo>
                          <a:pt x="37" y="359"/>
                        </a:lnTo>
                        <a:lnTo>
                          <a:pt x="37" y="397"/>
                        </a:lnTo>
                        <a:lnTo>
                          <a:pt x="38" y="436"/>
                        </a:lnTo>
                        <a:lnTo>
                          <a:pt x="25" y="596"/>
                        </a:lnTo>
                        <a:lnTo>
                          <a:pt x="28" y="617"/>
                        </a:lnTo>
                        <a:lnTo>
                          <a:pt x="29" y="640"/>
                        </a:lnTo>
                        <a:lnTo>
                          <a:pt x="27" y="670"/>
                        </a:lnTo>
                        <a:lnTo>
                          <a:pt x="33" y="644"/>
                        </a:lnTo>
                        <a:lnTo>
                          <a:pt x="40" y="5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6" name="Freeform 64"/>
                  <p:cNvSpPr>
                    <a:spLocks/>
                  </p:cNvSpPr>
                  <p:nvPr/>
                </p:nvSpPr>
                <p:spPr bwMode="auto">
                  <a:xfrm>
                    <a:off x="2203" y="2694"/>
                    <a:ext cx="108" cy="109"/>
                  </a:xfrm>
                  <a:custGeom>
                    <a:avLst/>
                    <a:gdLst>
                      <a:gd name="T0" fmla="*/ 0 w 217"/>
                      <a:gd name="T1" fmla="*/ 0 h 220"/>
                      <a:gd name="T2" fmla="*/ 0 w 217"/>
                      <a:gd name="T3" fmla="*/ 0 h 220"/>
                      <a:gd name="T4" fmla="*/ 0 w 217"/>
                      <a:gd name="T5" fmla="*/ 0 h 220"/>
                      <a:gd name="T6" fmla="*/ 0 w 217"/>
                      <a:gd name="T7" fmla="*/ 0 h 220"/>
                      <a:gd name="T8" fmla="*/ 0 w 217"/>
                      <a:gd name="T9" fmla="*/ 0 h 220"/>
                      <a:gd name="T10" fmla="*/ 0 w 217"/>
                      <a:gd name="T11" fmla="*/ 0 h 220"/>
                      <a:gd name="T12" fmla="*/ 0 w 217"/>
                      <a:gd name="T13" fmla="*/ 0 h 220"/>
                      <a:gd name="T14" fmla="*/ 0 w 217"/>
                      <a:gd name="T15" fmla="*/ 0 h 220"/>
                      <a:gd name="T16" fmla="*/ 0 w 217"/>
                      <a:gd name="T17" fmla="*/ 0 h 220"/>
                      <a:gd name="T18" fmla="*/ 0 w 217"/>
                      <a:gd name="T19" fmla="*/ 0 h 220"/>
                      <a:gd name="T20" fmla="*/ 0 w 217"/>
                      <a:gd name="T21" fmla="*/ 0 h 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220"/>
                      <a:gd name="T35" fmla="*/ 217 w 217"/>
                      <a:gd name="T36" fmla="*/ 220 h 2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220">
                        <a:moveTo>
                          <a:pt x="217" y="154"/>
                        </a:moveTo>
                        <a:lnTo>
                          <a:pt x="154" y="214"/>
                        </a:lnTo>
                        <a:lnTo>
                          <a:pt x="124" y="220"/>
                        </a:lnTo>
                        <a:lnTo>
                          <a:pt x="94" y="211"/>
                        </a:lnTo>
                        <a:lnTo>
                          <a:pt x="42" y="162"/>
                        </a:lnTo>
                        <a:lnTo>
                          <a:pt x="0" y="83"/>
                        </a:lnTo>
                        <a:lnTo>
                          <a:pt x="30" y="0"/>
                        </a:lnTo>
                        <a:lnTo>
                          <a:pt x="88" y="83"/>
                        </a:lnTo>
                        <a:lnTo>
                          <a:pt x="133" y="103"/>
                        </a:lnTo>
                        <a:lnTo>
                          <a:pt x="193" y="88"/>
                        </a:lnTo>
                        <a:lnTo>
                          <a:pt x="217" y="154"/>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7" name="Freeform 65"/>
                  <p:cNvSpPr>
                    <a:spLocks/>
                  </p:cNvSpPr>
                  <p:nvPr/>
                </p:nvSpPr>
                <p:spPr bwMode="auto">
                  <a:xfrm>
                    <a:off x="2314" y="2504"/>
                    <a:ext cx="61" cy="249"/>
                  </a:xfrm>
                  <a:custGeom>
                    <a:avLst/>
                    <a:gdLst>
                      <a:gd name="T0" fmla="*/ 1 w 122"/>
                      <a:gd name="T1" fmla="*/ 0 h 499"/>
                      <a:gd name="T2" fmla="*/ 1 w 122"/>
                      <a:gd name="T3" fmla="*/ 0 h 499"/>
                      <a:gd name="T4" fmla="*/ 1 w 122"/>
                      <a:gd name="T5" fmla="*/ 0 h 499"/>
                      <a:gd name="T6" fmla="*/ 1 w 122"/>
                      <a:gd name="T7" fmla="*/ 0 h 499"/>
                      <a:gd name="T8" fmla="*/ 0 w 122"/>
                      <a:gd name="T9" fmla="*/ 0 h 499"/>
                      <a:gd name="T10" fmla="*/ 0 w 122"/>
                      <a:gd name="T11" fmla="*/ 0 h 499"/>
                      <a:gd name="T12" fmla="*/ 1 w 122"/>
                      <a:gd name="T13" fmla="*/ 0 h 499"/>
                      <a:gd name="T14" fmla="*/ 0 60000 65536"/>
                      <a:gd name="T15" fmla="*/ 0 60000 65536"/>
                      <a:gd name="T16" fmla="*/ 0 60000 65536"/>
                      <a:gd name="T17" fmla="*/ 0 60000 65536"/>
                      <a:gd name="T18" fmla="*/ 0 60000 65536"/>
                      <a:gd name="T19" fmla="*/ 0 60000 65536"/>
                      <a:gd name="T20" fmla="*/ 0 60000 65536"/>
                      <a:gd name="T21" fmla="*/ 0 w 122"/>
                      <a:gd name="T22" fmla="*/ 0 h 499"/>
                      <a:gd name="T23" fmla="*/ 122 w 122"/>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499">
                        <a:moveTo>
                          <a:pt x="18" y="499"/>
                        </a:moveTo>
                        <a:lnTo>
                          <a:pt x="93" y="299"/>
                        </a:lnTo>
                        <a:lnTo>
                          <a:pt x="122" y="0"/>
                        </a:lnTo>
                        <a:lnTo>
                          <a:pt x="80" y="262"/>
                        </a:lnTo>
                        <a:lnTo>
                          <a:pt x="0" y="445"/>
                        </a:lnTo>
                        <a:lnTo>
                          <a:pt x="0" y="482"/>
                        </a:lnTo>
                        <a:lnTo>
                          <a:pt x="18" y="499"/>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8" name="Freeform 66"/>
                  <p:cNvSpPr>
                    <a:spLocks/>
                  </p:cNvSpPr>
                  <p:nvPr/>
                </p:nvSpPr>
                <p:spPr bwMode="auto">
                  <a:xfrm>
                    <a:off x="2307" y="2331"/>
                    <a:ext cx="86" cy="518"/>
                  </a:xfrm>
                  <a:custGeom>
                    <a:avLst/>
                    <a:gdLst>
                      <a:gd name="T0" fmla="*/ 0 w 171"/>
                      <a:gd name="T1" fmla="*/ 1 h 1035"/>
                      <a:gd name="T2" fmla="*/ 1 w 171"/>
                      <a:gd name="T3" fmla="*/ 1 h 1035"/>
                      <a:gd name="T4" fmla="*/ 1 w 171"/>
                      <a:gd name="T5" fmla="*/ 1 h 1035"/>
                      <a:gd name="T6" fmla="*/ 1 w 171"/>
                      <a:gd name="T7" fmla="*/ 1 h 1035"/>
                      <a:gd name="T8" fmla="*/ 1 w 171"/>
                      <a:gd name="T9" fmla="*/ 1 h 1035"/>
                      <a:gd name="T10" fmla="*/ 1 w 171"/>
                      <a:gd name="T11" fmla="*/ 1 h 1035"/>
                      <a:gd name="T12" fmla="*/ 1 w 171"/>
                      <a:gd name="T13" fmla="*/ 1 h 1035"/>
                      <a:gd name="T14" fmla="*/ 1 w 171"/>
                      <a:gd name="T15" fmla="*/ 0 h 1035"/>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035"/>
                      <a:gd name="T26" fmla="*/ 171 w 171"/>
                      <a:gd name="T27" fmla="*/ 1035 h 10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035">
                        <a:moveTo>
                          <a:pt x="0" y="1035"/>
                        </a:moveTo>
                        <a:lnTo>
                          <a:pt x="64" y="960"/>
                        </a:lnTo>
                        <a:lnTo>
                          <a:pt x="112" y="852"/>
                        </a:lnTo>
                        <a:lnTo>
                          <a:pt x="165" y="581"/>
                        </a:lnTo>
                        <a:lnTo>
                          <a:pt x="171" y="430"/>
                        </a:lnTo>
                        <a:lnTo>
                          <a:pt x="171" y="355"/>
                        </a:lnTo>
                        <a:lnTo>
                          <a:pt x="167" y="278"/>
                        </a:lnTo>
                        <a:lnTo>
                          <a:pt x="126"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49" name="Freeform 67"/>
                  <p:cNvSpPr>
                    <a:spLocks/>
                  </p:cNvSpPr>
                  <p:nvPr/>
                </p:nvSpPr>
                <p:spPr bwMode="auto">
                  <a:xfrm>
                    <a:off x="2217" y="2802"/>
                    <a:ext cx="128" cy="58"/>
                  </a:xfrm>
                  <a:custGeom>
                    <a:avLst/>
                    <a:gdLst>
                      <a:gd name="T0" fmla="*/ 0 w 254"/>
                      <a:gd name="T1" fmla="*/ 0 h 117"/>
                      <a:gd name="T2" fmla="*/ 1 w 254"/>
                      <a:gd name="T3" fmla="*/ 0 h 117"/>
                      <a:gd name="T4" fmla="*/ 1 w 254"/>
                      <a:gd name="T5" fmla="*/ 0 h 117"/>
                      <a:gd name="T6" fmla="*/ 1 w 254"/>
                      <a:gd name="T7" fmla="*/ 0 h 117"/>
                      <a:gd name="T8" fmla="*/ 1 w 254"/>
                      <a:gd name="T9" fmla="*/ 0 h 117"/>
                      <a:gd name="T10" fmla="*/ 1 w 254"/>
                      <a:gd name="T11" fmla="*/ 0 h 117"/>
                      <a:gd name="T12" fmla="*/ 0 60000 65536"/>
                      <a:gd name="T13" fmla="*/ 0 60000 65536"/>
                      <a:gd name="T14" fmla="*/ 0 60000 65536"/>
                      <a:gd name="T15" fmla="*/ 0 60000 65536"/>
                      <a:gd name="T16" fmla="*/ 0 60000 65536"/>
                      <a:gd name="T17" fmla="*/ 0 60000 65536"/>
                      <a:gd name="T18" fmla="*/ 0 w 254"/>
                      <a:gd name="T19" fmla="*/ 0 h 117"/>
                      <a:gd name="T20" fmla="*/ 254 w 254"/>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54" h="117">
                        <a:moveTo>
                          <a:pt x="0" y="48"/>
                        </a:moveTo>
                        <a:lnTo>
                          <a:pt x="61" y="100"/>
                        </a:lnTo>
                        <a:lnTo>
                          <a:pt x="92" y="113"/>
                        </a:lnTo>
                        <a:lnTo>
                          <a:pt x="124" y="117"/>
                        </a:lnTo>
                        <a:lnTo>
                          <a:pt x="187" y="86"/>
                        </a:lnTo>
                        <a:lnTo>
                          <a:pt x="254" y="0"/>
                        </a:lnTo>
                      </a:path>
                    </a:pathLst>
                  </a:custGeom>
                  <a:noFill/>
                  <a:ln w="1588">
                    <a:solidFill>
                      <a:srgbClr val="8F8F8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50" name="Line 68"/>
                  <p:cNvSpPr>
                    <a:spLocks noChangeShapeType="1"/>
                  </p:cNvSpPr>
                  <p:nvPr/>
                </p:nvSpPr>
                <p:spPr bwMode="auto">
                  <a:xfrm flipH="1">
                    <a:off x="1028" y="2405"/>
                    <a:ext cx="1235" cy="194"/>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51" name="Line 69"/>
                  <p:cNvSpPr>
                    <a:spLocks noChangeShapeType="1"/>
                  </p:cNvSpPr>
                  <p:nvPr/>
                </p:nvSpPr>
                <p:spPr bwMode="auto">
                  <a:xfrm flipH="1">
                    <a:off x="1033" y="2615"/>
                    <a:ext cx="1235" cy="194"/>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52" name="Rectangle 70"/>
                  <p:cNvSpPr>
                    <a:spLocks noChangeArrowheads="1"/>
                  </p:cNvSpPr>
                  <p:nvPr/>
                </p:nvSpPr>
                <p:spPr bwMode="auto">
                  <a:xfrm>
                    <a:off x="901" y="2653"/>
                    <a:ext cx="117" cy="109"/>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53" name="Oval 71"/>
                  <p:cNvSpPr>
                    <a:spLocks noChangeArrowheads="1"/>
                  </p:cNvSpPr>
                  <p:nvPr/>
                </p:nvSpPr>
                <p:spPr bwMode="auto">
                  <a:xfrm>
                    <a:off x="1007" y="2609"/>
                    <a:ext cx="35" cy="194"/>
                  </a:xfrm>
                  <a:prstGeom prst="ellipse">
                    <a:avLst/>
                  </a:prstGeom>
                  <a:solidFill>
                    <a:srgbClr val="FFFFFF"/>
                  </a:solidFill>
                  <a:ln w="30163">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54" name="Rectangle 72"/>
                  <p:cNvSpPr>
                    <a:spLocks noChangeArrowheads="1"/>
                  </p:cNvSpPr>
                  <p:nvPr/>
                </p:nvSpPr>
                <p:spPr bwMode="auto">
                  <a:xfrm>
                    <a:off x="902" y="2583"/>
                    <a:ext cx="118" cy="134"/>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sp>
                <p:nvSpPr>
                  <p:cNvPr id="26655" name="Line 73"/>
                  <p:cNvSpPr>
                    <a:spLocks noChangeShapeType="1"/>
                  </p:cNvSpPr>
                  <p:nvPr/>
                </p:nvSpPr>
                <p:spPr bwMode="auto">
                  <a:xfrm flipH="1">
                    <a:off x="1000" y="2720"/>
                    <a:ext cx="48" cy="13"/>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56" name="Line 74"/>
                  <p:cNvSpPr>
                    <a:spLocks noChangeShapeType="1"/>
                  </p:cNvSpPr>
                  <p:nvPr/>
                </p:nvSpPr>
                <p:spPr bwMode="auto">
                  <a:xfrm flipV="1">
                    <a:off x="1229" y="2604"/>
                    <a:ext cx="456" cy="70"/>
                  </a:xfrm>
                  <a:prstGeom prst="line">
                    <a:avLst/>
                  </a:prstGeom>
                  <a:noFill/>
                  <a:ln w="20638">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657" name="Freeform 75"/>
                  <p:cNvSpPr>
                    <a:spLocks/>
                  </p:cNvSpPr>
                  <p:nvPr/>
                </p:nvSpPr>
                <p:spPr bwMode="auto">
                  <a:xfrm>
                    <a:off x="1560" y="2586"/>
                    <a:ext cx="149" cy="72"/>
                  </a:xfrm>
                  <a:custGeom>
                    <a:avLst/>
                    <a:gdLst>
                      <a:gd name="T0" fmla="*/ 0 w 298"/>
                      <a:gd name="T1" fmla="*/ 0 h 143"/>
                      <a:gd name="T2" fmla="*/ 1 w 298"/>
                      <a:gd name="T3" fmla="*/ 1 h 143"/>
                      <a:gd name="T4" fmla="*/ 1 w 298"/>
                      <a:gd name="T5" fmla="*/ 1 h 143"/>
                      <a:gd name="T6" fmla="*/ 0 w 298"/>
                      <a:gd name="T7" fmla="*/ 0 h 143"/>
                      <a:gd name="T8" fmla="*/ 0 60000 65536"/>
                      <a:gd name="T9" fmla="*/ 0 60000 65536"/>
                      <a:gd name="T10" fmla="*/ 0 60000 65536"/>
                      <a:gd name="T11" fmla="*/ 0 60000 65536"/>
                      <a:gd name="T12" fmla="*/ 0 w 298"/>
                      <a:gd name="T13" fmla="*/ 0 h 143"/>
                      <a:gd name="T14" fmla="*/ 298 w 298"/>
                      <a:gd name="T15" fmla="*/ 143 h 143"/>
                    </a:gdLst>
                    <a:ahLst/>
                    <a:cxnLst>
                      <a:cxn ang="T8">
                        <a:pos x="T0" y="T1"/>
                      </a:cxn>
                      <a:cxn ang="T9">
                        <a:pos x="T2" y="T3"/>
                      </a:cxn>
                      <a:cxn ang="T10">
                        <a:pos x="T4" y="T5"/>
                      </a:cxn>
                      <a:cxn ang="T11">
                        <a:pos x="T6" y="T7"/>
                      </a:cxn>
                    </a:cxnLst>
                    <a:rect l="T12" t="T13" r="T14" b="T15"/>
                    <a:pathLst>
                      <a:path w="298" h="143">
                        <a:moveTo>
                          <a:pt x="0" y="0"/>
                        </a:moveTo>
                        <a:lnTo>
                          <a:pt x="298" y="28"/>
                        </a:lnTo>
                        <a:lnTo>
                          <a:pt x="22" y="143"/>
                        </a:lnTo>
                        <a:lnTo>
                          <a:pt x="0" y="0"/>
                        </a:lnTo>
                        <a:close/>
                      </a:path>
                    </a:pathLst>
                  </a:custGeom>
                  <a:solidFill>
                    <a:srgbClr val="FF0000"/>
                  </a:solidFill>
                  <a:ln w="20638">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26633" name="Oval 79"/>
              <p:cNvSpPr>
                <a:spLocks noChangeArrowheads="1"/>
              </p:cNvSpPr>
              <p:nvPr/>
            </p:nvSpPr>
            <p:spPr bwMode="auto">
              <a:xfrm>
                <a:off x="995" y="2600"/>
                <a:ext cx="64" cy="211"/>
              </a:xfrm>
              <a:prstGeom prst="ellipse">
                <a:avLst/>
              </a:prstGeom>
              <a:solidFill>
                <a:schemeClr val="bg1"/>
              </a:solidFill>
              <a:ln w="28575">
                <a:solidFill>
                  <a:srgbClr val="FF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Narrow" charset="0"/>
                </a:endParaRPr>
              </a:p>
            </p:txBody>
          </p:sp>
        </p:grpSp>
      </p:grpSp>
      <p:sp>
        <p:nvSpPr>
          <p:cNvPr id="26627" name="Text Box 83"/>
          <p:cNvSpPr txBox="1">
            <a:spLocks noChangeArrowheads="1"/>
          </p:cNvSpPr>
          <p:nvPr/>
        </p:nvSpPr>
        <p:spPr bwMode="auto">
          <a:xfrm>
            <a:off x="536575" y="2384425"/>
            <a:ext cx="83836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ＭＳ Ｐゴシック" charset="0"/>
              </a:rPr>
              <a:t>A fs pulse induces conductivity in a biased photoconductive switch.</a:t>
            </a:r>
          </a:p>
        </p:txBody>
      </p:sp>
      <p:sp>
        <p:nvSpPr>
          <p:cNvPr id="26628" name="Text Box 84"/>
          <p:cNvSpPr txBox="1">
            <a:spLocks noChangeArrowheads="1"/>
          </p:cNvSpPr>
          <p:nvPr/>
        </p:nvSpPr>
        <p:spPr bwMode="auto">
          <a:xfrm>
            <a:off x="380681" y="5608637"/>
            <a:ext cx="77287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When the pulse is on, current flows.  Accelerating charges emit light.</a:t>
            </a:r>
          </a:p>
        </p:txBody>
      </p:sp>
      <p:sp>
        <p:nvSpPr>
          <p:cNvPr id="2" name="Title 1">
            <a:extLst>
              <a:ext uri="{FF2B5EF4-FFF2-40B4-BE49-F238E27FC236}">
                <a16:creationId xmlns:a16="http://schemas.microsoft.com/office/drawing/2014/main" id="{4AADF1CD-07C1-44A2-82F8-D9FE8EFD97AF}"/>
              </a:ext>
            </a:extLst>
          </p:cNvPr>
          <p:cNvSpPr>
            <a:spLocks noGrp="1"/>
          </p:cNvSpPr>
          <p:nvPr>
            <p:ph type="title"/>
          </p:nvPr>
        </p:nvSpPr>
        <p:spPr>
          <a:xfrm>
            <a:off x="266343" y="-17463"/>
            <a:ext cx="7620000" cy="1143000"/>
          </a:xfrm>
        </p:spPr>
        <p:txBody>
          <a:bodyPr/>
          <a:lstStyle/>
          <a:p>
            <a:r>
              <a:rPr kumimoji="0" lang="en-US" sz="3600" b="1" i="0" u="none" strike="noStrike" kern="1200" cap="none" spc="0" normalizeH="0" baseline="0" noProof="0" dirty="0">
                <a:ln>
                  <a:noFill/>
                </a:ln>
                <a:solidFill>
                  <a:srgbClr val="023C7A"/>
                </a:solidFill>
                <a:effectLst/>
                <a:uLnTx/>
                <a:uFillTx/>
                <a:latin typeface="+mn-lt"/>
                <a:ea typeface="+mj-ea"/>
                <a:cs typeface="+mj-cs"/>
              </a:rPr>
              <a:t>Generation of free-space THz pulses</a:t>
            </a:r>
            <a:endParaRPr lang="en-GB" dirty="0"/>
          </a:p>
        </p:txBody>
      </p:sp>
      <p:sp>
        <p:nvSpPr>
          <p:cNvPr id="4" name="Footer Placeholder 3">
            <a:extLst>
              <a:ext uri="{FF2B5EF4-FFF2-40B4-BE49-F238E27FC236}">
                <a16:creationId xmlns:a16="http://schemas.microsoft.com/office/drawing/2014/main" id="{AECB1B1C-2565-4EDC-9269-B56DD268B1B9}"/>
              </a:ext>
            </a:extLst>
          </p:cNvPr>
          <p:cNvSpPr>
            <a:spLocks noGrp="1"/>
          </p:cNvSpPr>
          <p:nvPr>
            <p:ph type="ftr" sz="quarter" idx="11"/>
          </p:nvPr>
        </p:nvSpPr>
        <p:spPr/>
        <p:txBody>
          <a:bodyPr/>
          <a:lstStyle/>
          <a:p>
            <a:r>
              <a:rPr lang="en-GB"/>
              <a:t>Terahertz technology for coating measurement on composite materials</a:t>
            </a:r>
            <a:endParaRPr lang="en-US" dirty="0"/>
          </a:p>
        </p:txBody>
      </p:sp>
      <p:sp>
        <p:nvSpPr>
          <p:cNvPr id="5" name="Slide Number Placeholder 4">
            <a:extLst>
              <a:ext uri="{FF2B5EF4-FFF2-40B4-BE49-F238E27FC236}">
                <a16:creationId xmlns:a16="http://schemas.microsoft.com/office/drawing/2014/main" id="{D16506FE-9481-473F-9C49-A7062D89D2E2}"/>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119785717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81"/>
          <p:cNvGrpSpPr>
            <a:grpSpLocks/>
          </p:cNvGrpSpPr>
          <p:nvPr/>
        </p:nvGrpSpPr>
        <p:grpSpPr bwMode="auto">
          <a:xfrm>
            <a:off x="381070" y="3114040"/>
            <a:ext cx="7881937" cy="2235200"/>
            <a:chOff x="329" y="667"/>
            <a:chExt cx="4965" cy="1408"/>
          </a:xfrm>
        </p:grpSpPr>
        <p:sp>
          <p:nvSpPr>
            <p:cNvPr id="28677" name="Rectangle 80"/>
            <p:cNvSpPr>
              <a:spLocks noChangeArrowheads="1"/>
            </p:cNvSpPr>
            <p:nvPr/>
          </p:nvSpPr>
          <p:spPr bwMode="auto">
            <a:xfrm>
              <a:off x="329" y="667"/>
              <a:ext cx="4965" cy="140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8678" name="Freeform 11"/>
            <p:cNvSpPr>
              <a:spLocks/>
            </p:cNvSpPr>
            <p:nvPr/>
          </p:nvSpPr>
          <p:spPr bwMode="auto">
            <a:xfrm>
              <a:off x="3108" y="1361"/>
              <a:ext cx="1025" cy="110"/>
            </a:xfrm>
            <a:custGeom>
              <a:avLst/>
              <a:gdLst>
                <a:gd name="T0" fmla="*/ 1 w 2048"/>
                <a:gd name="T1" fmla="*/ 1 h 219"/>
                <a:gd name="T2" fmla="*/ 1 w 2048"/>
                <a:gd name="T3" fmla="*/ 1 h 219"/>
                <a:gd name="T4" fmla="*/ 1 w 2048"/>
                <a:gd name="T5" fmla="*/ 1 h 219"/>
                <a:gd name="T6" fmla="*/ 1 w 2048"/>
                <a:gd name="T7" fmla="*/ 0 h 219"/>
                <a:gd name="T8" fmla="*/ 1 w 2048"/>
                <a:gd name="T9" fmla="*/ 0 h 219"/>
                <a:gd name="T10" fmla="*/ 1 w 2048"/>
                <a:gd name="T11" fmla="*/ 0 h 219"/>
                <a:gd name="T12" fmla="*/ 0 w 2048"/>
                <a:gd name="T13" fmla="*/ 1 h 219"/>
                <a:gd name="T14" fmla="*/ 0 60000 65536"/>
                <a:gd name="T15" fmla="*/ 0 60000 65536"/>
                <a:gd name="T16" fmla="*/ 0 60000 65536"/>
                <a:gd name="T17" fmla="*/ 0 60000 65536"/>
                <a:gd name="T18" fmla="*/ 0 60000 65536"/>
                <a:gd name="T19" fmla="*/ 0 60000 65536"/>
                <a:gd name="T20" fmla="*/ 0 60000 65536"/>
                <a:gd name="T21" fmla="*/ 0 w 2048"/>
                <a:gd name="T22" fmla="*/ 0 h 219"/>
                <a:gd name="T23" fmla="*/ 2048 w 2048"/>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8" h="219">
                  <a:moveTo>
                    <a:pt x="2048" y="219"/>
                  </a:moveTo>
                  <a:lnTo>
                    <a:pt x="1512" y="93"/>
                  </a:lnTo>
                  <a:lnTo>
                    <a:pt x="668" y="6"/>
                  </a:lnTo>
                  <a:lnTo>
                    <a:pt x="272" y="0"/>
                  </a:lnTo>
                  <a:lnTo>
                    <a:pt x="82" y="0"/>
                  </a:lnTo>
                  <a:lnTo>
                    <a:pt x="23" y="0"/>
                  </a:lnTo>
                  <a:lnTo>
                    <a:pt x="0" y="1"/>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79" name="Freeform 12"/>
            <p:cNvSpPr>
              <a:spLocks/>
            </p:cNvSpPr>
            <p:nvPr/>
          </p:nvSpPr>
          <p:spPr bwMode="auto">
            <a:xfrm>
              <a:off x="3109" y="1018"/>
              <a:ext cx="981" cy="357"/>
            </a:xfrm>
            <a:custGeom>
              <a:avLst/>
              <a:gdLst>
                <a:gd name="T0" fmla="*/ 0 w 1963"/>
                <a:gd name="T1" fmla="*/ 0 h 716"/>
                <a:gd name="T2" fmla="*/ 0 w 1963"/>
                <a:gd name="T3" fmla="*/ 0 h 716"/>
                <a:gd name="T4" fmla="*/ 0 w 1963"/>
                <a:gd name="T5" fmla="*/ 0 h 716"/>
                <a:gd name="T6" fmla="*/ 0 w 1963"/>
                <a:gd name="T7" fmla="*/ 0 h 716"/>
                <a:gd name="T8" fmla="*/ 0 w 1963"/>
                <a:gd name="T9" fmla="*/ 0 h 716"/>
                <a:gd name="T10" fmla="*/ 0 60000 65536"/>
                <a:gd name="T11" fmla="*/ 0 60000 65536"/>
                <a:gd name="T12" fmla="*/ 0 60000 65536"/>
                <a:gd name="T13" fmla="*/ 0 60000 65536"/>
                <a:gd name="T14" fmla="*/ 0 60000 65536"/>
                <a:gd name="T15" fmla="*/ 0 w 1963"/>
                <a:gd name="T16" fmla="*/ 0 h 716"/>
                <a:gd name="T17" fmla="*/ 1963 w 1963"/>
                <a:gd name="T18" fmla="*/ 716 h 716"/>
              </a:gdLst>
              <a:ahLst/>
              <a:cxnLst>
                <a:cxn ang="T10">
                  <a:pos x="T0" y="T1"/>
                </a:cxn>
                <a:cxn ang="T11">
                  <a:pos x="T2" y="T3"/>
                </a:cxn>
                <a:cxn ang="T12">
                  <a:pos x="T4" y="T5"/>
                </a:cxn>
                <a:cxn ang="T13">
                  <a:pos x="T6" y="T7"/>
                </a:cxn>
                <a:cxn ang="T14">
                  <a:pos x="T8" y="T9"/>
                </a:cxn>
              </a:cxnLst>
              <a:rect l="T15" t="T16" r="T17" b="T18"/>
              <a:pathLst>
                <a:path w="1963" h="716">
                  <a:moveTo>
                    <a:pt x="0" y="716"/>
                  </a:moveTo>
                  <a:lnTo>
                    <a:pt x="631" y="605"/>
                  </a:lnTo>
                  <a:lnTo>
                    <a:pt x="1043" y="468"/>
                  </a:lnTo>
                  <a:lnTo>
                    <a:pt x="1437" y="309"/>
                  </a:lnTo>
                  <a:lnTo>
                    <a:pt x="1963" y="0"/>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80" name="Freeform 13"/>
            <p:cNvSpPr>
              <a:spLocks/>
            </p:cNvSpPr>
            <p:nvPr/>
          </p:nvSpPr>
          <p:spPr bwMode="auto">
            <a:xfrm>
              <a:off x="4180" y="976"/>
              <a:ext cx="342" cy="438"/>
            </a:xfrm>
            <a:custGeom>
              <a:avLst/>
              <a:gdLst>
                <a:gd name="T0" fmla="*/ 0 w 683"/>
                <a:gd name="T1" fmla="*/ 0 h 877"/>
                <a:gd name="T2" fmla="*/ 1 w 683"/>
                <a:gd name="T3" fmla="*/ 0 h 877"/>
                <a:gd name="T4" fmla="*/ 1 w 683"/>
                <a:gd name="T5" fmla="*/ 0 h 877"/>
                <a:gd name="T6" fmla="*/ 1 w 683"/>
                <a:gd name="T7" fmla="*/ 0 h 877"/>
                <a:gd name="T8" fmla="*/ 1 w 683"/>
                <a:gd name="T9" fmla="*/ 0 h 877"/>
                <a:gd name="T10" fmla="*/ 1 w 683"/>
                <a:gd name="T11" fmla="*/ 0 h 877"/>
                <a:gd name="T12" fmla="*/ 1 w 683"/>
                <a:gd name="T13" fmla="*/ 0 h 877"/>
                <a:gd name="T14" fmla="*/ 1 w 683"/>
                <a:gd name="T15" fmla="*/ 0 h 877"/>
                <a:gd name="T16" fmla="*/ 1 w 683"/>
                <a:gd name="T17" fmla="*/ 0 h 877"/>
                <a:gd name="T18" fmla="*/ 1 w 683"/>
                <a:gd name="T19" fmla="*/ 0 h 877"/>
                <a:gd name="T20" fmla="*/ 1 w 683"/>
                <a:gd name="T21" fmla="*/ 0 h 877"/>
                <a:gd name="T22" fmla="*/ 1 w 683"/>
                <a:gd name="T23" fmla="*/ 0 h 877"/>
                <a:gd name="T24" fmla="*/ 1 w 683"/>
                <a:gd name="T25" fmla="*/ 0 h 877"/>
                <a:gd name="T26" fmla="*/ 1 w 683"/>
                <a:gd name="T27" fmla="*/ 0 h 877"/>
                <a:gd name="T28" fmla="*/ 1 w 683"/>
                <a:gd name="T29" fmla="*/ 0 h 8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3"/>
                <a:gd name="T46" fmla="*/ 0 h 877"/>
                <a:gd name="T47" fmla="*/ 683 w 683"/>
                <a:gd name="T48" fmla="*/ 877 h 8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3" h="877">
                  <a:moveTo>
                    <a:pt x="0" y="491"/>
                  </a:moveTo>
                  <a:lnTo>
                    <a:pt x="70" y="439"/>
                  </a:lnTo>
                  <a:lnTo>
                    <a:pt x="138" y="184"/>
                  </a:lnTo>
                  <a:lnTo>
                    <a:pt x="162" y="55"/>
                  </a:lnTo>
                  <a:lnTo>
                    <a:pt x="192" y="0"/>
                  </a:lnTo>
                  <a:lnTo>
                    <a:pt x="222" y="61"/>
                  </a:lnTo>
                  <a:lnTo>
                    <a:pt x="244" y="223"/>
                  </a:lnTo>
                  <a:lnTo>
                    <a:pt x="267" y="729"/>
                  </a:lnTo>
                  <a:lnTo>
                    <a:pt x="332" y="877"/>
                  </a:lnTo>
                  <a:lnTo>
                    <a:pt x="366" y="716"/>
                  </a:lnTo>
                  <a:lnTo>
                    <a:pt x="404" y="592"/>
                  </a:lnTo>
                  <a:lnTo>
                    <a:pt x="455" y="508"/>
                  </a:lnTo>
                  <a:lnTo>
                    <a:pt x="585" y="478"/>
                  </a:lnTo>
                  <a:lnTo>
                    <a:pt x="652" y="474"/>
                  </a:lnTo>
                  <a:lnTo>
                    <a:pt x="683" y="474"/>
                  </a:lnTo>
                </a:path>
              </a:pathLst>
            </a:custGeom>
            <a:noFill/>
            <a:ln w="30163">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8681" name="Group 14"/>
            <p:cNvGrpSpPr>
              <a:grpSpLocks/>
            </p:cNvGrpSpPr>
            <p:nvPr/>
          </p:nvGrpSpPr>
          <p:grpSpPr bwMode="auto">
            <a:xfrm rot="10800000">
              <a:off x="3750" y="1247"/>
              <a:ext cx="330" cy="72"/>
              <a:chOff x="3750" y="1247"/>
              <a:chExt cx="330" cy="72"/>
            </a:xfrm>
          </p:grpSpPr>
          <p:sp>
            <p:nvSpPr>
              <p:cNvPr id="28721" name="Line 15"/>
              <p:cNvSpPr>
                <a:spLocks noChangeShapeType="1"/>
              </p:cNvSpPr>
              <p:nvPr/>
            </p:nvSpPr>
            <p:spPr bwMode="auto">
              <a:xfrm flipV="1">
                <a:off x="3750" y="1265"/>
                <a:ext cx="306" cy="44"/>
              </a:xfrm>
              <a:prstGeom prst="line">
                <a:avLst/>
              </a:prstGeom>
              <a:noFill/>
              <a:ln w="20638">
                <a:solidFill>
                  <a:srgbClr val="008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22" name="Freeform 16"/>
              <p:cNvSpPr>
                <a:spLocks/>
              </p:cNvSpPr>
              <p:nvPr/>
            </p:nvSpPr>
            <p:spPr bwMode="auto">
              <a:xfrm>
                <a:off x="3932" y="1247"/>
                <a:ext cx="148" cy="72"/>
              </a:xfrm>
              <a:custGeom>
                <a:avLst/>
                <a:gdLst>
                  <a:gd name="T0" fmla="*/ 0 w 298"/>
                  <a:gd name="T1" fmla="*/ 0 h 143"/>
                  <a:gd name="T2" fmla="*/ 0 w 298"/>
                  <a:gd name="T3" fmla="*/ 1 h 143"/>
                  <a:gd name="T4" fmla="*/ 0 w 298"/>
                  <a:gd name="T5" fmla="*/ 1 h 143"/>
                  <a:gd name="T6" fmla="*/ 0 w 298"/>
                  <a:gd name="T7" fmla="*/ 0 h 143"/>
                  <a:gd name="T8" fmla="*/ 0 60000 65536"/>
                  <a:gd name="T9" fmla="*/ 0 60000 65536"/>
                  <a:gd name="T10" fmla="*/ 0 60000 65536"/>
                  <a:gd name="T11" fmla="*/ 0 60000 65536"/>
                  <a:gd name="T12" fmla="*/ 0 w 298"/>
                  <a:gd name="T13" fmla="*/ 0 h 143"/>
                  <a:gd name="T14" fmla="*/ 298 w 298"/>
                  <a:gd name="T15" fmla="*/ 143 h 143"/>
                </a:gdLst>
                <a:ahLst/>
                <a:cxnLst>
                  <a:cxn ang="T8">
                    <a:pos x="T0" y="T1"/>
                  </a:cxn>
                  <a:cxn ang="T9">
                    <a:pos x="T2" y="T3"/>
                  </a:cxn>
                  <a:cxn ang="T10">
                    <a:pos x="T4" y="T5"/>
                  </a:cxn>
                  <a:cxn ang="T11">
                    <a:pos x="T6" y="T7"/>
                  </a:cxn>
                </a:cxnLst>
                <a:rect l="T12" t="T13" r="T14" b="T15"/>
                <a:pathLst>
                  <a:path w="298" h="143">
                    <a:moveTo>
                      <a:pt x="0" y="0"/>
                    </a:moveTo>
                    <a:lnTo>
                      <a:pt x="298" y="30"/>
                    </a:lnTo>
                    <a:lnTo>
                      <a:pt x="20" y="143"/>
                    </a:lnTo>
                    <a:lnTo>
                      <a:pt x="0" y="0"/>
                    </a:lnTo>
                    <a:close/>
                  </a:path>
                </a:pathLst>
              </a:custGeom>
              <a:solidFill>
                <a:srgbClr val="008000"/>
              </a:solidFill>
              <a:ln w="20638">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8682" name="Rectangle 17"/>
            <p:cNvSpPr>
              <a:spLocks noChangeArrowheads="1"/>
            </p:cNvSpPr>
            <p:nvPr/>
          </p:nvSpPr>
          <p:spPr bwMode="auto">
            <a:xfrm>
              <a:off x="3851" y="1557"/>
              <a:ext cx="113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incoming THz wave</a:t>
              </a:r>
            </a:p>
          </p:txBody>
        </p:sp>
        <p:sp>
          <p:nvSpPr>
            <p:cNvPr id="28683" name="Rectangle 18"/>
            <p:cNvSpPr>
              <a:spLocks noChangeArrowheads="1"/>
            </p:cNvSpPr>
            <p:nvPr/>
          </p:nvSpPr>
          <p:spPr bwMode="auto">
            <a:xfrm>
              <a:off x="2518" y="1772"/>
              <a:ext cx="54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ammeter</a:t>
              </a:r>
            </a:p>
          </p:txBody>
        </p:sp>
        <p:sp>
          <p:nvSpPr>
            <p:cNvPr id="28684" name="Line 19"/>
            <p:cNvSpPr>
              <a:spLocks noChangeShapeType="1"/>
            </p:cNvSpPr>
            <p:nvPr/>
          </p:nvSpPr>
          <p:spPr bwMode="auto">
            <a:xfrm>
              <a:off x="2693" y="1682"/>
              <a:ext cx="7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85" name="Freeform 20"/>
            <p:cNvSpPr>
              <a:spLocks/>
            </p:cNvSpPr>
            <p:nvPr/>
          </p:nvSpPr>
          <p:spPr bwMode="auto">
            <a:xfrm>
              <a:off x="2636" y="1656"/>
              <a:ext cx="59" cy="56"/>
            </a:xfrm>
            <a:custGeom>
              <a:avLst/>
              <a:gdLst>
                <a:gd name="T0" fmla="*/ 1 w 117"/>
                <a:gd name="T1" fmla="*/ 0 h 113"/>
                <a:gd name="T2" fmla="*/ 1 w 117"/>
                <a:gd name="T3" fmla="*/ 0 h 113"/>
                <a:gd name="T4" fmla="*/ 1 w 117"/>
                <a:gd name="T5" fmla="*/ 0 h 113"/>
                <a:gd name="T6" fmla="*/ 1 w 117"/>
                <a:gd name="T7" fmla="*/ 0 h 113"/>
                <a:gd name="T8" fmla="*/ 0 w 117"/>
                <a:gd name="T9" fmla="*/ 0 h 113"/>
                <a:gd name="T10" fmla="*/ 1 w 117"/>
                <a:gd name="T11" fmla="*/ 0 h 113"/>
                <a:gd name="T12" fmla="*/ 1 w 117"/>
                <a:gd name="T13" fmla="*/ 0 h 113"/>
                <a:gd name="T14" fmla="*/ 1 w 117"/>
                <a:gd name="T15" fmla="*/ 0 h 113"/>
                <a:gd name="T16" fmla="*/ 1 w 117"/>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3"/>
                <a:gd name="T29" fmla="*/ 117 w 117"/>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3">
                  <a:moveTo>
                    <a:pt x="117" y="57"/>
                  </a:moveTo>
                  <a:lnTo>
                    <a:pt x="99" y="19"/>
                  </a:lnTo>
                  <a:lnTo>
                    <a:pt x="58" y="0"/>
                  </a:lnTo>
                  <a:lnTo>
                    <a:pt x="18" y="17"/>
                  </a:lnTo>
                  <a:lnTo>
                    <a:pt x="0" y="57"/>
                  </a:lnTo>
                  <a:lnTo>
                    <a:pt x="17" y="95"/>
                  </a:lnTo>
                  <a:lnTo>
                    <a:pt x="58" y="113"/>
                  </a:lnTo>
                  <a:lnTo>
                    <a:pt x="98" y="96"/>
                  </a:lnTo>
                  <a:lnTo>
                    <a:pt x="117" y="57"/>
                  </a:lnTo>
                  <a:close/>
                </a:path>
              </a:pathLst>
            </a:custGeom>
            <a:solidFill>
              <a:srgbClr val="FFFFFF"/>
            </a:solid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86" name="Freeform 21"/>
            <p:cNvSpPr>
              <a:spLocks/>
            </p:cNvSpPr>
            <p:nvPr/>
          </p:nvSpPr>
          <p:spPr bwMode="auto">
            <a:xfrm>
              <a:off x="2966" y="1547"/>
              <a:ext cx="119" cy="135"/>
            </a:xfrm>
            <a:custGeom>
              <a:avLst/>
              <a:gdLst>
                <a:gd name="T0" fmla="*/ 0 w 237"/>
                <a:gd name="T1" fmla="*/ 1 h 270"/>
                <a:gd name="T2" fmla="*/ 1 w 237"/>
                <a:gd name="T3" fmla="*/ 1 h 270"/>
                <a:gd name="T4" fmla="*/ 1 w 237"/>
                <a:gd name="T5" fmla="*/ 0 h 270"/>
                <a:gd name="T6" fmla="*/ 0 60000 65536"/>
                <a:gd name="T7" fmla="*/ 0 60000 65536"/>
                <a:gd name="T8" fmla="*/ 0 60000 65536"/>
                <a:gd name="T9" fmla="*/ 0 w 237"/>
                <a:gd name="T10" fmla="*/ 0 h 270"/>
                <a:gd name="T11" fmla="*/ 237 w 237"/>
                <a:gd name="T12" fmla="*/ 270 h 270"/>
              </a:gdLst>
              <a:ahLst/>
              <a:cxnLst>
                <a:cxn ang="T6">
                  <a:pos x="T0" y="T1"/>
                </a:cxn>
                <a:cxn ang="T7">
                  <a:pos x="T2" y="T3"/>
                </a:cxn>
                <a:cxn ang="T8">
                  <a:pos x="T4" y="T5"/>
                </a:cxn>
              </a:cxnLst>
              <a:rect l="T9" t="T10" r="T11" b="T12"/>
              <a:pathLst>
                <a:path w="237" h="270">
                  <a:moveTo>
                    <a:pt x="0" y="270"/>
                  </a:moveTo>
                  <a:lnTo>
                    <a:pt x="237" y="270"/>
                  </a:lnTo>
                  <a:lnTo>
                    <a:pt x="237" y="0"/>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8687" name="Group 22"/>
            <p:cNvGrpSpPr>
              <a:grpSpLocks/>
            </p:cNvGrpSpPr>
            <p:nvPr/>
          </p:nvGrpSpPr>
          <p:grpSpPr bwMode="auto">
            <a:xfrm>
              <a:off x="1492" y="676"/>
              <a:ext cx="1880" cy="973"/>
              <a:chOff x="1492" y="508"/>
              <a:chExt cx="1880" cy="973"/>
            </a:xfrm>
          </p:grpSpPr>
          <p:sp>
            <p:nvSpPr>
              <p:cNvPr id="28712" name="Freeform 23"/>
              <p:cNvSpPr>
                <a:spLocks/>
              </p:cNvSpPr>
              <p:nvPr/>
            </p:nvSpPr>
            <p:spPr bwMode="auto">
              <a:xfrm>
                <a:off x="2995" y="959"/>
                <a:ext cx="216" cy="522"/>
              </a:xfrm>
              <a:custGeom>
                <a:avLst/>
                <a:gdLst>
                  <a:gd name="T0" fmla="*/ 0 w 431"/>
                  <a:gd name="T1" fmla="*/ 0 h 1045"/>
                  <a:gd name="T2" fmla="*/ 1 w 431"/>
                  <a:gd name="T3" fmla="*/ 0 h 1045"/>
                  <a:gd name="T4" fmla="*/ 1 w 431"/>
                  <a:gd name="T5" fmla="*/ 0 h 1045"/>
                  <a:gd name="T6" fmla="*/ 0 w 431"/>
                  <a:gd name="T7" fmla="*/ 0 h 1045"/>
                  <a:gd name="T8" fmla="*/ 0 w 431"/>
                  <a:gd name="T9" fmla="*/ 0 h 1045"/>
                  <a:gd name="T10" fmla="*/ 0 60000 65536"/>
                  <a:gd name="T11" fmla="*/ 0 60000 65536"/>
                  <a:gd name="T12" fmla="*/ 0 60000 65536"/>
                  <a:gd name="T13" fmla="*/ 0 60000 65536"/>
                  <a:gd name="T14" fmla="*/ 0 60000 65536"/>
                  <a:gd name="T15" fmla="*/ 0 w 431"/>
                  <a:gd name="T16" fmla="*/ 0 h 1045"/>
                  <a:gd name="T17" fmla="*/ 431 w 431"/>
                  <a:gd name="T18" fmla="*/ 1045 h 1045"/>
                </a:gdLst>
                <a:ahLst/>
                <a:cxnLst>
                  <a:cxn ang="T10">
                    <a:pos x="T0" y="T1"/>
                  </a:cxn>
                  <a:cxn ang="T11">
                    <a:pos x="T2" y="T3"/>
                  </a:cxn>
                  <a:cxn ang="T12">
                    <a:pos x="T4" y="T5"/>
                  </a:cxn>
                  <a:cxn ang="T13">
                    <a:pos x="T6" y="T7"/>
                  </a:cxn>
                  <a:cxn ang="T14">
                    <a:pos x="T8" y="T9"/>
                  </a:cxn>
                </a:cxnLst>
                <a:rect l="T15" t="T16" r="T17" b="T18"/>
                <a:pathLst>
                  <a:path w="431" h="1045">
                    <a:moveTo>
                      <a:pt x="0" y="0"/>
                    </a:moveTo>
                    <a:lnTo>
                      <a:pt x="431" y="306"/>
                    </a:lnTo>
                    <a:lnTo>
                      <a:pt x="431" y="1045"/>
                    </a:lnTo>
                    <a:lnTo>
                      <a:pt x="0" y="741"/>
                    </a:lnTo>
                    <a:lnTo>
                      <a:pt x="0" y="0"/>
                    </a:lnTo>
                    <a:close/>
                  </a:path>
                </a:pathLst>
              </a:custGeom>
              <a:solidFill>
                <a:srgbClr val="808080"/>
              </a:solidFill>
              <a:ln w="9525">
                <a:solidFill>
                  <a:srgbClr val="80808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3" name="Rectangle 24"/>
              <p:cNvSpPr>
                <a:spLocks noChangeArrowheads="1"/>
              </p:cNvSpPr>
              <p:nvPr/>
            </p:nvSpPr>
            <p:spPr bwMode="auto">
              <a:xfrm>
                <a:off x="1492" y="508"/>
                <a:ext cx="152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photoconductive antenna</a:t>
                </a:r>
              </a:p>
            </p:txBody>
          </p:sp>
          <p:sp>
            <p:nvSpPr>
              <p:cNvPr id="28714" name="Line 25"/>
              <p:cNvSpPr>
                <a:spLocks noChangeShapeType="1"/>
              </p:cNvSpPr>
              <p:nvPr/>
            </p:nvSpPr>
            <p:spPr bwMode="auto">
              <a:xfrm>
                <a:off x="2480" y="736"/>
                <a:ext cx="481" cy="33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5" name="Freeform 26"/>
              <p:cNvSpPr>
                <a:spLocks/>
              </p:cNvSpPr>
              <p:nvPr/>
            </p:nvSpPr>
            <p:spPr bwMode="auto">
              <a:xfrm>
                <a:off x="3064" y="1219"/>
                <a:ext cx="45" cy="248"/>
              </a:xfrm>
              <a:custGeom>
                <a:avLst/>
                <a:gdLst>
                  <a:gd name="T0" fmla="*/ 1 w 90"/>
                  <a:gd name="T1" fmla="*/ 1 h 495"/>
                  <a:gd name="T2" fmla="*/ 1 w 90"/>
                  <a:gd name="T3" fmla="*/ 1 h 495"/>
                  <a:gd name="T4" fmla="*/ 0 w 90"/>
                  <a:gd name="T5" fmla="*/ 1 h 495"/>
                  <a:gd name="T6" fmla="*/ 0 w 90"/>
                  <a:gd name="T7" fmla="*/ 0 h 495"/>
                  <a:gd name="T8" fmla="*/ 1 w 90"/>
                  <a:gd name="T9" fmla="*/ 1 h 495"/>
                  <a:gd name="T10" fmla="*/ 0 60000 65536"/>
                  <a:gd name="T11" fmla="*/ 0 60000 65536"/>
                  <a:gd name="T12" fmla="*/ 0 60000 65536"/>
                  <a:gd name="T13" fmla="*/ 0 60000 65536"/>
                  <a:gd name="T14" fmla="*/ 0 60000 65536"/>
                  <a:gd name="T15" fmla="*/ 0 w 90"/>
                  <a:gd name="T16" fmla="*/ 0 h 495"/>
                  <a:gd name="T17" fmla="*/ 90 w 90"/>
                  <a:gd name="T18" fmla="*/ 495 h 495"/>
                </a:gdLst>
                <a:ahLst/>
                <a:cxnLst>
                  <a:cxn ang="T10">
                    <a:pos x="T0" y="T1"/>
                  </a:cxn>
                  <a:cxn ang="T11">
                    <a:pos x="T2" y="T3"/>
                  </a:cxn>
                  <a:cxn ang="T12">
                    <a:pos x="T4" y="T5"/>
                  </a:cxn>
                  <a:cxn ang="T13">
                    <a:pos x="T6" y="T7"/>
                  </a:cxn>
                  <a:cxn ang="T14">
                    <a:pos x="T8" y="T9"/>
                  </a:cxn>
                </a:cxnLst>
                <a:rect l="T15" t="T16" r="T17" b="T18"/>
                <a:pathLst>
                  <a:path w="90" h="495">
                    <a:moveTo>
                      <a:pt x="90" y="76"/>
                    </a:moveTo>
                    <a:lnTo>
                      <a:pt x="90" y="495"/>
                    </a:lnTo>
                    <a:lnTo>
                      <a:pt x="0" y="429"/>
                    </a:lnTo>
                    <a:lnTo>
                      <a:pt x="0" y="0"/>
                    </a:lnTo>
                    <a:lnTo>
                      <a:pt x="90" y="76"/>
                    </a:lnTo>
                    <a:close/>
                  </a:path>
                </a:pathLst>
              </a:custGeom>
              <a:solidFill>
                <a:srgbClr val="000000"/>
              </a:solid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6" name="Freeform 27"/>
              <p:cNvSpPr>
                <a:spLocks/>
              </p:cNvSpPr>
              <p:nvPr/>
            </p:nvSpPr>
            <p:spPr bwMode="auto">
              <a:xfrm>
                <a:off x="3064" y="924"/>
                <a:ext cx="45" cy="248"/>
              </a:xfrm>
              <a:custGeom>
                <a:avLst/>
                <a:gdLst>
                  <a:gd name="T0" fmla="*/ 1 w 90"/>
                  <a:gd name="T1" fmla="*/ 1 h 495"/>
                  <a:gd name="T2" fmla="*/ 1 w 90"/>
                  <a:gd name="T3" fmla="*/ 1 h 495"/>
                  <a:gd name="T4" fmla="*/ 0 w 90"/>
                  <a:gd name="T5" fmla="*/ 1 h 495"/>
                  <a:gd name="T6" fmla="*/ 0 w 90"/>
                  <a:gd name="T7" fmla="*/ 0 h 495"/>
                  <a:gd name="T8" fmla="*/ 1 w 90"/>
                  <a:gd name="T9" fmla="*/ 1 h 495"/>
                  <a:gd name="T10" fmla="*/ 0 60000 65536"/>
                  <a:gd name="T11" fmla="*/ 0 60000 65536"/>
                  <a:gd name="T12" fmla="*/ 0 60000 65536"/>
                  <a:gd name="T13" fmla="*/ 0 60000 65536"/>
                  <a:gd name="T14" fmla="*/ 0 60000 65536"/>
                  <a:gd name="T15" fmla="*/ 0 w 90"/>
                  <a:gd name="T16" fmla="*/ 0 h 495"/>
                  <a:gd name="T17" fmla="*/ 90 w 90"/>
                  <a:gd name="T18" fmla="*/ 495 h 495"/>
                </a:gdLst>
                <a:ahLst/>
                <a:cxnLst>
                  <a:cxn ang="T10">
                    <a:pos x="T0" y="T1"/>
                  </a:cxn>
                  <a:cxn ang="T11">
                    <a:pos x="T2" y="T3"/>
                  </a:cxn>
                  <a:cxn ang="T12">
                    <a:pos x="T4" y="T5"/>
                  </a:cxn>
                  <a:cxn ang="T13">
                    <a:pos x="T6" y="T7"/>
                  </a:cxn>
                  <a:cxn ang="T14">
                    <a:pos x="T8" y="T9"/>
                  </a:cxn>
                </a:cxnLst>
                <a:rect l="T15" t="T16" r="T17" b="T18"/>
                <a:pathLst>
                  <a:path w="90" h="495">
                    <a:moveTo>
                      <a:pt x="90" y="75"/>
                    </a:moveTo>
                    <a:lnTo>
                      <a:pt x="90" y="495"/>
                    </a:lnTo>
                    <a:lnTo>
                      <a:pt x="0" y="429"/>
                    </a:lnTo>
                    <a:lnTo>
                      <a:pt x="0" y="0"/>
                    </a:lnTo>
                    <a:lnTo>
                      <a:pt x="90" y="75"/>
                    </a:lnTo>
                    <a:close/>
                  </a:path>
                </a:pathLst>
              </a:custGeom>
              <a:solidFill>
                <a:srgbClr val="000000"/>
              </a:solid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7" name="Freeform 28"/>
              <p:cNvSpPr>
                <a:spLocks/>
              </p:cNvSpPr>
              <p:nvPr/>
            </p:nvSpPr>
            <p:spPr bwMode="auto">
              <a:xfrm>
                <a:off x="3092" y="780"/>
                <a:ext cx="218" cy="175"/>
              </a:xfrm>
              <a:custGeom>
                <a:avLst/>
                <a:gdLst>
                  <a:gd name="T0" fmla="*/ 0 w 438"/>
                  <a:gd name="T1" fmla="*/ 0 h 351"/>
                  <a:gd name="T2" fmla="*/ 0 w 438"/>
                  <a:gd name="T3" fmla="*/ 0 h 351"/>
                  <a:gd name="T4" fmla="*/ 0 w 438"/>
                  <a:gd name="T5" fmla="*/ 0 h 351"/>
                  <a:gd name="T6" fmla="*/ 0 w 438"/>
                  <a:gd name="T7" fmla="*/ 0 h 351"/>
                  <a:gd name="T8" fmla="*/ 0 60000 65536"/>
                  <a:gd name="T9" fmla="*/ 0 60000 65536"/>
                  <a:gd name="T10" fmla="*/ 0 60000 65536"/>
                  <a:gd name="T11" fmla="*/ 0 60000 65536"/>
                  <a:gd name="T12" fmla="*/ 0 w 438"/>
                  <a:gd name="T13" fmla="*/ 0 h 351"/>
                  <a:gd name="T14" fmla="*/ 438 w 438"/>
                  <a:gd name="T15" fmla="*/ 351 h 351"/>
                </a:gdLst>
                <a:ahLst/>
                <a:cxnLst>
                  <a:cxn ang="T8">
                    <a:pos x="T0" y="T1"/>
                  </a:cxn>
                  <a:cxn ang="T9">
                    <a:pos x="T2" y="T3"/>
                  </a:cxn>
                  <a:cxn ang="T10">
                    <a:pos x="T4" y="T5"/>
                  </a:cxn>
                  <a:cxn ang="T11">
                    <a:pos x="T6" y="T7"/>
                  </a:cxn>
                </a:cxnLst>
                <a:rect l="T12" t="T13" r="T14" b="T15"/>
                <a:pathLst>
                  <a:path w="438" h="351">
                    <a:moveTo>
                      <a:pt x="0" y="351"/>
                    </a:moveTo>
                    <a:lnTo>
                      <a:pt x="0" y="0"/>
                    </a:lnTo>
                    <a:lnTo>
                      <a:pt x="438" y="0"/>
                    </a:lnTo>
                    <a:lnTo>
                      <a:pt x="438" y="106"/>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8" name="Line 29"/>
              <p:cNvSpPr>
                <a:spLocks noChangeShapeType="1"/>
              </p:cNvSpPr>
              <p:nvPr/>
            </p:nvSpPr>
            <p:spPr bwMode="auto">
              <a:xfrm>
                <a:off x="3249" y="832"/>
                <a:ext cx="12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9" name="Line 30"/>
              <p:cNvSpPr>
                <a:spLocks noChangeShapeType="1"/>
              </p:cNvSpPr>
              <p:nvPr/>
            </p:nvSpPr>
            <p:spPr bwMode="auto">
              <a:xfrm>
                <a:off x="3263" y="857"/>
                <a:ext cx="9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20" name="Line 31"/>
              <p:cNvSpPr>
                <a:spLocks noChangeShapeType="1"/>
              </p:cNvSpPr>
              <p:nvPr/>
            </p:nvSpPr>
            <p:spPr bwMode="auto">
              <a:xfrm>
                <a:off x="3290" y="882"/>
                <a:ext cx="47"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8688" name="Group 32"/>
            <p:cNvGrpSpPr>
              <a:grpSpLocks/>
            </p:cNvGrpSpPr>
            <p:nvPr/>
          </p:nvGrpSpPr>
          <p:grpSpPr bwMode="auto">
            <a:xfrm>
              <a:off x="369" y="854"/>
              <a:ext cx="2720" cy="978"/>
              <a:chOff x="369" y="686"/>
              <a:chExt cx="2720" cy="978"/>
            </a:xfrm>
          </p:grpSpPr>
          <p:sp>
            <p:nvSpPr>
              <p:cNvPr id="28691" name="Oval 33"/>
              <p:cNvSpPr>
                <a:spLocks noChangeArrowheads="1"/>
              </p:cNvSpPr>
              <p:nvPr/>
            </p:nvSpPr>
            <p:spPr bwMode="auto">
              <a:xfrm>
                <a:off x="2086" y="1203"/>
                <a:ext cx="54" cy="205"/>
              </a:xfrm>
              <a:prstGeom prst="ellipse">
                <a:avLst/>
              </a:prstGeom>
              <a:noFill/>
              <a:ln w="1588">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8692" name="Rectangle 34"/>
              <p:cNvSpPr>
                <a:spLocks noChangeArrowheads="1"/>
              </p:cNvSpPr>
              <p:nvPr/>
            </p:nvSpPr>
            <p:spPr bwMode="auto">
              <a:xfrm>
                <a:off x="369" y="686"/>
                <a:ext cx="951"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rPr>
                  <a:t>femtosecond optical beam</a:t>
                </a:r>
              </a:p>
            </p:txBody>
          </p:sp>
          <p:sp>
            <p:nvSpPr>
              <p:cNvPr id="28693" name="Line 35"/>
              <p:cNvSpPr>
                <a:spLocks noChangeShapeType="1"/>
              </p:cNvSpPr>
              <p:nvPr/>
            </p:nvSpPr>
            <p:spPr bwMode="auto">
              <a:xfrm>
                <a:off x="1304" y="1046"/>
                <a:ext cx="116" cy="2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94" name="Freeform 36"/>
              <p:cNvSpPr>
                <a:spLocks/>
              </p:cNvSpPr>
              <p:nvPr/>
            </p:nvSpPr>
            <p:spPr bwMode="auto">
              <a:xfrm>
                <a:off x="2117" y="1197"/>
                <a:ext cx="972" cy="203"/>
              </a:xfrm>
              <a:custGeom>
                <a:avLst/>
                <a:gdLst>
                  <a:gd name="T0" fmla="*/ 0 w 1944"/>
                  <a:gd name="T1" fmla="*/ 0 h 407"/>
                  <a:gd name="T2" fmla="*/ 1 w 1944"/>
                  <a:gd name="T3" fmla="*/ 0 h 407"/>
                  <a:gd name="T4" fmla="*/ 1 w 1944"/>
                  <a:gd name="T5" fmla="*/ 0 h 407"/>
                  <a:gd name="T6" fmla="*/ 0 60000 65536"/>
                  <a:gd name="T7" fmla="*/ 0 60000 65536"/>
                  <a:gd name="T8" fmla="*/ 0 60000 65536"/>
                  <a:gd name="T9" fmla="*/ 0 w 1944"/>
                  <a:gd name="T10" fmla="*/ 0 h 407"/>
                  <a:gd name="T11" fmla="*/ 1944 w 1944"/>
                  <a:gd name="T12" fmla="*/ 407 h 407"/>
                </a:gdLst>
                <a:ahLst/>
                <a:cxnLst>
                  <a:cxn ang="T6">
                    <a:pos x="T0" y="T1"/>
                  </a:cxn>
                  <a:cxn ang="T7">
                    <a:pos x="T2" y="T3"/>
                  </a:cxn>
                  <a:cxn ang="T8">
                    <a:pos x="T4" y="T5"/>
                  </a:cxn>
                </a:cxnLst>
                <a:rect l="T9" t="T10" r="T11" b="T12"/>
                <a:pathLst>
                  <a:path w="1944" h="407">
                    <a:moveTo>
                      <a:pt x="0" y="0"/>
                    </a:moveTo>
                    <a:lnTo>
                      <a:pt x="1944" y="10"/>
                    </a:lnTo>
                    <a:lnTo>
                      <a:pt x="20" y="407"/>
                    </a:lnTo>
                  </a:path>
                </a:pathLst>
              </a:custGeom>
              <a:noFill/>
              <a:ln w="30163">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95" name="Freeform 37"/>
              <p:cNvSpPr>
                <a:spLocks/>
              </p:cNvSpPr>
              <p:nvPr/>
            </p:nvSpPr>
            <p:spPr bwMode="auto">
              <a:xfrm>
                <a:off x="1992" y="964"/>
                <a:ext cx="130" cy="466"/>
              </a:xfrm>
              <a:custGeom>
                <a:avLst/>
                <a:gdLst>
                  <a:gd name="T0" fmla="*/ 0 w 261"/>
                  <a:gd name="T1" fmla="*/ 1 h 932"/>
                  <a:gd name="T2" fmla="*/ 0 w 261"/>
                  <a:gd name="T3" fmla="*/ 1 h 932"/>
                  <a:gd name="T4" fmla="*/ 0 w 261"/>
                  <a:gd name="T5" fmla="*/ 1 h 932"/>
                  <a:gd name="T6" fmla="*/ 0 w 261"/>
                  <a:gd name="T7" fmla="*/ 1 h 932"/>
                  <a:gd name="T8" fmla="*/ 0 w 261"/>
                  <a:gd name="T9" fmla="*/ 1 h 932"/>
                  <a:gd name="T10" fmla="*/ 0 w 261"/>
                  <a:gd name="T11" fmla="*/ 1 h 932"/>
                  <a:gd name="T12" fmla="*/ 0 w 261"/>
                  <a:gd name="T13" fmla="*/ 1 h 932"/>
                  <a:gd name="T14" fmla="*/ 0 w 261"/>
                  <a:gd name="T15" fmla="*/ 1 h 932"/>
                  <a:gd name="T16" fmla="*/ 0 w 261"/>
                  <a:gd name="T17" fmla="*/ 0 h 932"/>
                  <a:gd name="T18" fmla="*/ 0 w 261"/>
                  <a:gd name="T19" fmla="*/ 1 h 932"/>
                  <a:gd name="T20" fmla="*/ 0 w 261"/>
                  <a:gd name="T21" fmla="*/ 1 h 932"/>
                  <a:gd name="T22" fmla="*/ 0 w 261"/>
                  <a:gd name="T23" fmla="*/ 1 h 932"/>
                  <a:gd name="T24" fmla="*/ 0 w 261"/>
                  <a:gd name="T25" fmla="*/ 1 h 932"/>
                  <a:gd name="T26" fmla="*/ 0 w 261"/>
                  <a:gd name="T27" fmla="*/ 1 h 932"/>
                  <a:gd name="T28" fmla="*/ 0 w 261"/>
                  <a:gd name="T29" fmla="*/ 1 h 932"/>
                  <a:gd name="T30" fmla="*/ 0 w 261"/>
                  <a:gd name="T31" fmla="*/ 1 h 932"/>
                  <a:gd name="T32" fmla="*/ 0 w 261"/>
                  <a:gd name="T33" fmla="*/ 1 h 932"/>
                  <a:gd name="T34" fmla="*/ 0 w 261"/>
                  <a:gd name="T35" fmla="*/ 1 h 932"/>
                  <a:gd name="T36" fmla="*/ 0 w 261"/>
                  <a:gd name="T37" fmla="*/ 1 h 932"/>
                  <a:gd name="T38" fmla="*/ 0 w 261"/>
                  <a:gd name="T39" fmla="*/ 1 h 9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932"/>
                  <a:gd name="T62" fmla="*/ 261 w 261"/>
                  <a:gd name="T63" fmla="*/ 932 h 9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932">
                    <a:moveTo>
                      <a:pt x="25" y="932"/>
                    </a:moveTo>
                    <a:lnTo>
                      <a:pt x="5" y="742"/>
                    </a:lnTo>
                    <a:lnTo>
                      <a:pt x="0" y="650"/>
                    </a:lnTo>
                    <a:lnTo>
                      <a:pt x="0" y="605"/>
                    </a:lnTo>
                    <a:lnTo>
                      <a:pt x="0" y="558"/>
                    </a:lnTo>
                    <a:lnTo>
                      <a:pt x="41" y="245"/>
                    </a:lnTo>
                    <a:lnTo>
                      <a:pt x="132" y="45"/>
                    </a:lnTo>
                    <a:lnTo>
                      <a:pt x="192" y="3"/>
                    </a:lnTo>
                    <a:lnTo>
                      <a:pt x="226" y="0"/>
                    </a:lnTo>
                    <a:lnTo>
                      <a:pt x="261" y="10"/>
                    </a:lnTo>
                    <a:lnTo>
                      <a:pt x="231" y="12"/>
                    </a:lnTo>
                    <a:lnTo>
                      <a:pt x="199" y="26"/>
                    </a:lnTo>
                    <a:lnTo>
                      <a:pt x="142" y="82"/>
                    </a:lnTo>
                    <a:lnTo>
                      <a:pt x="53" y="291"/>
                    </a:lnTo>
                    <a:lnTo>
                      <a:pt x="10" y="589"/>
                    </a:lnTo>
                    <a:lnTo>
                      <a:pt x="8" y="671"/>
                    </a:lnTo>
                    <a:lnTo>
                      <a:pt x="8" y="712"/>
                    </a:lnTo>
                    <a:lnTo>
                      <a:pt x="9" y="756"/>
                    </a:lnTo>
                    <a:lnTo>
                      <a:pt x="25" y="930"/>
                    </a:lnTo>
                    <a:lnTo>
                      <a:pt x="25" y="932"/>
                    </a:lnTo>
                    <a:close/>
                  </a:path>
                </a:pathLst>
              </a:custGeom>
              <a:solidFill>
                <a:srgbClr val="5F5F5F"/>
              </a:solidFill>
              <a:ln w="1588">
                <a:solidFill>
                  <a:srgbClr val="A2A2A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96" name="Freeform 38"/>
              <p:cNvSpPr>
                <a:spLocks/>
              </p:cNvSpPr>
              <p:nvPr/>
            </p:nvSpPr>
            <p:spPr bwMode="auto">
              <a:xfrm>
                <a:off x="2010" y="986"/>
                <a:ext cx="236" cy="678"/>
              </a:xfrm>
              <a:custGeom>
                <a:avLst/>
                <a:gdLst>
                  <a:gd name="T0" fmla="*/ 0 w 473"/>
                  <a:gd name="T1" fmla="*/ 1 h 1356"/>
                  <a:gd name="T2" fmla="*/ 0 w 473"/>
                  <a:gd name="T3" fmla="*/ 1 h 1356"/>
                  <a:gd name="T4" fmla="*/ 0 w 473"/>
                  <a:gd name="T5" fmla="*/ 1 h 1356"/>
                  <a:gd name="T6" fmla="*/ 0 w 473"/>
                  <a:gd name="T7" fmla="*/ 1 h 1356"/>
                  <a:gd name="T8" fmla="*/ 0 w 473"/>
                  <a:gd name="T9" fmla="*/ 1 h 1356"/>
                  <a:gd name="T10" fmla="*/ 0 w 473"/>
                  <a:gd name="T11" fmla="*/ 1 h 1356"/>
                  <a:gd name="T12" fmla="*/ 0 w 473"/>
                  <a:gd name="T13" fmla="*/ 1 h 1356"/>
                  <a:gd name="T14" fmla="*/ 0 w 473"/>
                  <a:gd name="T15" fmla="*/ 1 h 1356"/>
                  <a:gd name="T16" fmla="*/ 0 w 473"/>
                  <a:gd name="T17" fmla="*/ 1 h 1356"/>
                  <a:gd name="T18" fmla="*/ 0 w 473"/>
                  <a:gd name="T19" fmla="*/ 1 h 1356"/>
                  <a:gd name="T20" fmla="*/ 0 w 473"/>
                  <a:gd name="T21" fmla="*/ 1 h 1356"/>
                  <a:gd name="T22" fmla="*/ 0 w 473"/>
                  <a:gd name="T23" fmla="*/ 1 h 1356"/>
                  <a:gd name="T24" fmla="*/ 0 w 473"/>
                  <a:gd name="T25" fmla="*/ 1 h 1356"/>
                  <a:gd name="T26" fmla="*/ 0 w 473"/>
                  <a:gd name="T27" fmla="*/ 1 h 1356"/>
                  <a:gd name="T28" fmla="*/ 0 w 473"/>
                  <a:gd name="T29" fmla="*/ 1 h 1356"/>
                  <a:gd name="T30" fmla="*/ 0 w 473"/>
                  <a:gd name="T31" fmla="*/ 1 h 1356"/>
                  <a:gd name="T32" fmla="*/ 0 w 473"/>
                  <a:gd name="T33" fmla="*/ 0 h 1356"/>
                  <a:gd name="T34" fmla="*/ 0 w 473"/>
                  <a:gd name="T35" fmla="*/ 1 h 1356"/>
                  <a:gd name="T36" fmla="*/ 0 w 473"/>
                  <a:gd name="T37" fmla="*/ 1 h 1356"/>
                  <a:gd name="T38" fmla="*/ 0 w 473"/>
                  <a:gd name="T39" fmla="*/ 1 h 1356"/>
                  <a:gd name="T40" fmla="*/ 0 w 473"/>
                  <a:gd name="T41" fmla="*/ 1 h 1356"/>
                  <a:gd name="T42" fmla="*/ 0 w 473"/>
                  <a:gd name="T43" fmla="*/ 1 h 1356"/>
                  <a:gd name="T44" fmla="*/ 0 w 473"/>
                  <a:gd name="T45" fmla="*/ 1 h 1356"/>
                  <a:gd name="T46" fmla="*/ 0 w 473"/>
                  <a:gd name="T47" fmla="*/ 1 h 1356"/>
                  <a:gd name="T48" fmla="*/ 0 w 473"/>
                  <a:gd name="T49" fmla="*/ 1 h 1356"/>
                  <a:gd name="T50" fmla="*/ 0 w 473"/>
                  <a:gd name="T51" fmla="*/ 1 h 1356"/>
                  <a:gd name="T52" fmla="*/ 0 w 473"/>
                  <a:gd name="T53" fmla="*/ 1 h 1356"/>
                  <a:gd name="T54" fmla="*/ 0 w 473"/>
                  <a:gd name="T55" fmla="*/ 1 h 1356"/>
                  <a:gd name="T56" fmla="*/ 0 w 473"/>
                  <a:gd name="T57" fmla="*/ 1 h 1356"/>
                  <a:gd name="T58" fmla="*/ 0 w 473"/>
                  <a:gd name="T59" fmla="*/ 1 h 13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3"/>
                  <a:gd name="T91" fmla="*/ 0 h 1356"/>
                  <a:gd name="T92" fmla="*/ 473 w 473"/>
                  <a:gd name="T93" fmla="*/ 1356 h 13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3" h="1356">
                    <a:moveTo>
                      <a:pt x="0" y="959"/>
                    </a:moveTo>
                    <a:lnTo>
                      <a:pt x="83" y="1230"/>
                    </a:lnTo>
                    <a:lnTo>
                      <a:pt x="140" y="1309"/>
                    </a:lnTo>
                    <a:lnTo>
                      <a:pt x="203" y="1351"/>
                    </a:lnTo>
                    <a:lnTo>
                      <a:pt x="234" y="1356"/>
                    </a:lnTo>
                    <a:lnTo>
                      <a:pt x="265" y="1353"/>
                    </a:lnTo>
                    <a:lnTo>
                      <a:pt x="326" y="1313"/>
                    </a:lnTo>
                    <a:lnTo>
                      <a:pt x="380" y="1233"/>
                    </a:lnTo>
                    <a:lnTo>
                      <a:pt x="425" y="1108"/>
                    </a:lnTo>
                    <a:lnTo>
                      <a:pt x="470" y="784"/>
                    </a:lnTo>
                    <a:lnTo>
                      <a:pt x="473" y="700"/>
                    </a:lnTo>
                    <a:lnTo>
                      <a:pt x="473" y="659"/>
                    </a:lnTo>
                    <a:lnTo>
                      <a:pt x="473" y="615"/>
                    </a:lnTo>
                    <a:lnTo>
                      <a:pt x="460" y="452"/>
                    </a:lnTo>
                    <a:lnTo>
                      <a:pt x="397" y="173"/>
                    </a:lnTo>
                    <a:lnTo>
                      <a:pt x="348" y="70"/>
                    </a:lnTo>
                    <a:lnTo>
                      <a:pt x="286" y="0"/>
                    </a:lnTo>
                    <a:lnTo>
                      <a:pt x="381" y="179"/>
                    </a:lnTo>
                    <a:lnTo>
                      <a:pt x="434" y="446"/>
                    </a:lnTo>
                    <a:lnTo>
                      <a:pt x="441" y="595"/>
                    </a:lnTo>
                    <a:lnTo>
                      <a:pt x="441" y="671"/>
                    </a:lnTo>
                    <a:lnTo>
                      <a:pt x="440" y="709"/>
                    </a:lnTo>
                    <a:lnTo>
                      <a:pt x="437" y="750"/>
                    </a:lnTo>
                    <a:lnTo>
                      <a:pt x="385" y="1041"/>
                    </a:lnTo>
                    <a:lnTo>
                      <a:pt x="293" y="1235"/>
                    </a:lnTo>
                    <a:lnTo>
                      <a:pt x="240" y="1278"/>
                    </a:lnTo>
                    <a:lnTo>
                      <a:pt x="184" y="1287"/>
                    </a:lnTo>
                    <a:lnTo>
                      <a:pt x="132" y="1259"/>
                    </a:lnTo>
                    <a:lnTo>
                      <a:pt x="81" y="1194"/>
                    </a:lnTo>
                    <a:lnTo>
                      <a:pt x="0" y="959"/>
                    </a:lnTo>
                    <a:close/>
                  </a:path>
                </a:pathLst>
              </a:custGeom>
              <a:solidFill>
                <a:srgbClr val="5F5F5F"/>
              </a:solidFill>
              <a:ln w="1588">
                <a:solidFill>
                  <a:srgbClr val="A2A2A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97" name="Freeform 39"/>
              <p:cNvSpPr>
                <a:spLocks/>
              </p:cNvSpPr>
              <p:nvPr/>
            </p:nvSpPr>
            <p:spPr bwMode="auto">
              <a:xfrm>
                <a:off x="2069" y="1417"/>
                <a:ext cx="169" cy="226"/>
              </a:xfrm>
              <a:custGeom>
                <a:avLst/>
                <a:gdLst>
                  <a:gd name="T0" fmla="*/ 1 w 338"/>
                  <a:gd name="T1" fmla="*/ 0 h 453"/>
                  <a:gd name="T2" fmla="*/ 1 w 338"/>
                  <a:gd name="T3" fmla="*/ 0 h 453"/>
                  <a:gd name="T4" fmla="*/ 1 w 338"/>
                  <a:gd name="T5" fmla="*/ 0 h 453"/>
                  <a:gd name="T6" fmla="*/ 1 w 338"/>
                  <a:gd name="T7" fmla="*/ 0 h 453"/>
                  <a:gd name="T8" fmla="*/ 1 w 338"/>
                  <a:gd name="T9" fmla="*/ 0 h 453"/>
                  <a:gd name="T10" fmla="*/ 1 w 338"/>
                  <a:gd name="T11" fmla="*/ 0 h 453"/>
                  <a:gd name="T12" fmla="*/ 0 w 338"/>
                  <a:gd name="T13" fmla="*/ 0 h 453"/>
                  <a:gd name="T14" fmla="*/ 1 w 338"/>
                  <a:gd name="T15" fmla="*/ 0 h 453"/>
                  <a:gd name="T16" fmla="*/ 1 w 338"/>
                  <a:gd name="T17" fmla="*/ 0 h 453"/>
                  <a:gd name="T18" fmla="*/ 1 w 338"/>
                  <a:gd name="T19" fmla="*/ 0 h 453"/>
                  <a:gd name="T20" fmla="*/ 1 w 338"/>
                  <a:gd name="T21" fmla="*/ 0 h 453"/>
                  <a:gd name="T22" fmla="*/ 1 w 338"/>
                  <a:gd name="T23" fmla="*/ 0 h 453"/>
                  <a:gd name="T24" fmla="*/ 1 w 338"/>
                  <a:gd name="T25" fmla="*/ 0 h 453"/>
                  <a:gd name="T26" fmla="*/ 1 w 338"/>
                  <a:gd name="T27" fmla="*/ 0 h 453"/>
                  <a:gd name="T28" fmla="*/ 1 w 338"/>
                  <a:gd name="T29" fmla="*/ 0 h 4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453"/>
                  <a:gd name="T47" fmla="*/ 338 w 338"/>
                  <a:gd name="T48" fmla="*/ 453 h 4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453">
                    <a:moveTo>
                      <a:pt x="297" y="136"/>
                    </a:moveTo>
                    <a:lnTo>
                      <a:pt x="289" y="191"/>
                    </a:lnTo>
                    <a:lnTo>
                      <a:pt x="264" y="261"/>
                    </a:lnTo>
                    <a:lnTo>
                      <a:pt x="196" y="370"/>
                    </a:lnTo>
                    <a:lnTo>
                      <a:pt x="100" y="436"/>
                    </a:lnTo>
                    <a:lnTo>
                      <a:pt x="51" y="434"/>
                    </a:lnTo>
                    <a:lnTo>
                      <a:pt x="0" y="406"/>
                    </a:lnTo>
                    <a:lnTo>
                      <a:pt x="93" y="453"/>
                    </a:lnTo>
                    <a:lnTo>
                      <a:pt x="139" y="443"/>
                    </a:lnTo>
                    <a:lnTo>
                      <a:pt x="185" y="409"/>
                    </a:lnTo>
                    <a:lnTo>
                      <a:pt x="238" y="361"/>
                    </a:lnTo>
                    <a:lnTo>
                      <a:pt x="283" y="269"/>
                    </a:lnTo>
                    <a:lnTo>
                      <a:pt x="338" y="0"/>
                    </a:lnTo>
                    <a:lnTo>
                      <a:pt x="320" y="98"/>
                    </a:lnTo>
                    <a:lnTo>
                      <a:pt x="297" y="136"/>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98" name="Freeform 40"/>
              <p:cNvSpPr>
                <a:spLocks/>
              </p:cNvSpPr>
              <p:nvPr/>
            </p:nvSpPr>
            <p:spPr bwMode="auto">
              <a:xfrm>
                <a:off x="1994" y="970"/>
                <a:ext cx="237" cy="658"/>
              </a:xfrm>
              <a:custGeom>
                <a:avLst/>
                <a:gdLst>
                  <a:gd name="T0" fmla="*/ 0 w 473"/>
                  <a:gd name="T1" fmla="*/ 1 h 1316"/>
                  <a:gd name="T2" fmla="*/ 1 w 473"/>
                  <a:gd name="T3" fmla="*/ 1 h 1316"/>
                  <a:gd name="T4" fmla="*/ 1 w 473"/>
                  <a:gd name="T5" fmla="*/ 1 h 1316"/>
                  <a:gd name="T6" fmla="*/ 1 w 473"/>
                  <a:gd name="T7" fmla="*/ 1 h 1316"/>
                  <a:gd name="T8" fmla="*/ 1 w 473"/>
                  <a:gd name="T9" fmla="*/ 0 h 1316"/>
                  <a:gd name="T10" fmla="*/ 1 w 473"/>
                  <a:gd name="T11" fmla="*/ 1 h 1316"/>
                  <a:gd name="T12" fmla="*/ 1 w 473"/>
                  <a:gd name="T13" fmla="*/ 1 h 1316"/>
                  <a:gd name="T14" fmla="*/ 1 w 473"/>
                  <a:gd name="T15" fmla="*/ 1 h 1316"/>
                  <a:gd name="T16" fmla="*/ 1 w 473"/>
                  <a:gd name="T17" fmla="*/ 1 h 1316"/>
                  <a:gd name="T18" fmla="*/ 1 w 473"/>
                  <a:gd name="T19" fmla="*/ 1 h 1316"/>
                  <a:gd name="T20" fmla="*/ 1 w 473"/>
                  <a:gd name="T21" fmla="*/ 1 h 1316"/>
                  <a:gd name="T22" fmla="*/ 1 w 473"/>
                  <a:gd name="T23" fmla="*/ 1 h 1316"/>
                  <a:gd name="T24" fmla="*/ 1 w 473"/>
                  <a:gd name="T25" fmla="*/ 1 h 1316"/>
                  <a:gd name="T26" fmla="*/ 1 w 473"/>
                  <a:gd name="T27" fmla="*/ 1 h 1316"/>
                  <a:gd name="T28" fmla="*/ 1 w 473"/>
                  <a:gd name="T29" fmla="*/ 1 h 1316"/>
                  <a:gd name="T30" fmla="*/ 1 w 473"/>
                  <a:gd name="T31" fmla="*/ 1 h 1316"/>
                  <a:gd name="T32" fmla="*/ 1 w 473"/>
                  <a:gd name="T33" fmla="*/ 1 h 1316"/>
                  <a:gd name="T34" fmla="*/ 0 w 473"/>
                  <a:gd name="T35" fmla="*/ 1 h 1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1316"/>
                  <a:gd name="T56" fmla="*/ 473 w 473"/>
                  <a:gd name="T57" fmla="*/ 1316 h 1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1316">
                    <a:moveTo>
                      <a:pt x="0" y="666"/>
                    </a:moveTo>
                    <a:lnTo>
                      <a:pt x="25" y="376"/>
                    </a:lnTo>
                    <a:lnTo>
                      <a:pt x="81" y="167"/>
                    </a:lnTo>
                    <a:lnTo>
                      <a:pt x="155" y="43"/>
                    </a:lnTo>
                    <a:lnTo>
                      <a:pt x="242" y="0"/>
                    </a:lnTo>
                    <a:lnTo>
                      <a:pt x="283" y="10"/>
                    </a:lnTo>
                    <a:lnTo>
                      <a:pt x="325" y="41"/>
                    </a:lnTo>
                    <a:lnTo>
                      <a:pt x="398" y="166"/>
                    </a:lnTo>
                    <a:lnTo>
                      <a:pt x="450" y="375"/>
                    </a:lnTo>
                    <a:lnTo>
                      <a:pt x="473" y="666"/>
                    </a:lnTo>
                    <a:lnTo>
                      <a:pt x="447" y="949"/>
                    </a:lnTo>
                    <a:lnTo>
                      <a:pt x="391" y="1152"/>
                    </a:lnTo>
                    <a:lnTo>
                      <a:pt x="317" y="1274"/>
                    </a:lnTo>
                    <a:lnTo>
                      <a:pt x="233" y="1316"/>
                    </a:lnTo>
                    <a:lnTo>
                      <a:pt x="151" y="1277"/>
                    </a:lnTo>
                    <a:lnTo>
                      <a:pt x="78" y="1156"/>
                    </a:lnTo>
                    <a:lnTo>
                      <a:pt x="25" y="953"/>
                    </a:lnTo>
                    <a:lnTo>
                      <a:pt x="0" y="666"/>
                    </a:lnTo>
                    <a:close/>
                  </a:path>
                </a:pathLst>
              </a:custGeom>
              <a:noFill/>
              <a:ln w="9525">
                <a:solidFill>
                  <a:srgbClr val="727272"/>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699" name="Freeform 41"/>
              <p:cNvSpPr>
                <a:spLocks/>
              </p:cNvSpPr>
              <p:nvPr/>
            </p:nvSpPr>
            <p:spPr bwMode="auto">
              <a:xfrm>
                <a:off x="2218" y="1121"/>
                <a:ext cx="23" cy="335"/>
              </a:xfrm>
              <a:custGeom>
                <a:avLst/>
                <a:gdLst>
                  <a:gd name="T0" fmla="*/ 1 w 46"/>
                  <a:gd name="T1" fmla="*/ 1 h 670"/>
                  <a:gd name="T2" fmla="*/ 1 w 46"/>
                  <a:gd name="T3" fmla="*/ 1 h 670"/>
                  <a:gd name="T4" fmla="*/ 1 w 46"/>
                  <a:gd name="T5" fmla="*/ 1 h 670"/>
                  <a:gd name="T6" fmla="*/ 1 w 46"/>
                  <a:gd name="T7" fmla="*/ 1 h 670"/>
                  <a:gd name="T8" fmla="*/ 1 w 46"/>
                  <a:gd name="T9" fmla="*/ 1 h 670"/>
                  <a:gd name="T10" fmla="*/ 0 w 46"/>
                  <a:gd name="T11" fmla="*/ 0 h 670"/>
                  <a:gd name="T12" fmla="*/ 1 w 46"/>
                  <a:gd name="T13" fmla="*/ 1 h 670"/>
                  <a:gd name="T14" fmla="*/ 1 w 46"/>
                  <a:gd name="T15" fmla="*/ 1 h 670"/>
                  <a:gd name="T16" fmla="*/ 1 w 46"/>
                  <a:gd name="T17" fmla="*/ 1 h 670"/>
                  <a:gd name="T18" fmla="*/ 1 w 46"/>
                  <a:gd name="T19" fmla="*/ 1 h 670"/>
                  <a:gd name="T20" fmla="*/ 1 w 46"/>
                  <a:gd name="T21" fmla="*/ 1 h 670"/>
                  <a:gd name="T22" fmla="*/ 1 w 46"/>
                  <a:gd name="T23" fmla="*/ 1 h 670"/>
                  <a:gd name="T24" fmla="*/ 1 w 46"/>
                  <a:gd name="T25" fmla="*/ 1 h 670"/>
                  <a:gd name="T26" fmla="*/ 1 w 46"/>
                  <a:gd name="T27" fmla="*/ 1 h 670"/>
                  <a:gd name="T28" fmla="*/ 1 w 46"/>
                  <a:gd name="T29" fmla="*/ 1 h 670"/>
                  <a:gd name="T30" fmla="*/ 1 w 46"/>
                  <a:gd name="T31" fmla="*/ 1 h 6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70"/>
                  <a:gd name="T50" fmla="*/ 46 w 46"/>
                  <a:gd name="T51" fmla="*/ 670 h 6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70">
                    <a:moveTo>
                      <a:pt x="40" y="590"/>
                    </a:moveTo>
                    <a:lnTo>
                      <a:pt x="46" y="438"/>
                    </a:lnTo>
                    <a:lnTo>
                      <a:pt x="46" y="361"/>
                    </a:lnTo>
                    <a:lnTo>
                      <a:pt x="46" y="323"/>
                    </a:lnTo>
                    <a:lnTo>
                      <a:pt x="43" y="283"/>
                    </a:lnTo>
                    <a:lnTo>
                      <a:pt x="0" y="0"/>
                    </a:lnTo>
                    <a:lnTo>
                      <a:pt x="36" y="284"/>
                    </a:lnTo>
                    <a:lnTo>
                      <a:pt x="37" y="359"/>
                    </a:lnTo>
                    <a:lnTo>
                      <a:pt x="37" y="397"/>
                    </a:lnTo>
                    <a:lnTo>
                      <a:pt x="38" y="436"/>
                    </a:lnTo>
                    <a:lnTo>
                      <a:pt x="25" y="596"/>
                    </a:lnTo>
                    <a:lnTo>
                      <a:pt x="28" y="617"/>
                    </a:lnTo>
                    <a:lnTo>
                      <a:pt x="29" y="640"/>
                    </a:lnTo>
                    <a:lnTo>
                      <a:pt x="27" y="670"/>
                    </a:lnTo>
                    <a:lnTo>
                      <a:pt x="33" y="644"/>
                    </a:lnTo>
                    <a:lnTo>
                      <a:pt x="40" y="5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0" name="Freeform 42"/>
              <p:cNvSpPr>
                <a:spLocks/>
              </p:cNvSpPr>
              <p:nvPr/>
            </p:nvSpPr>
            <p:spPr bwMode="auto">
              <a:xfrm>
                <a:off x="2051" y="1484"/>
                <a:ext cx="108" cy="109"/>
              </a:xfrm>
              <a:custGeom>
                <a:avLst/>
                <a:gdLst>
                  <a:gd name="T0" fmla="*/ 0 w 217"/>
                  <a:gd name="T1" fmla="*/ 0 h 220"/>
                  <a:gd name="T2" fmla="*/ 0 w 217"/>
                  <a:gd name="T3" fmla="*/ 0 h 220"/>
                  <a:gd name="T4" fmla="*/ 0 w 217"/>
                  <a:gd name="T5" fmla="*/ 0 h 220"/>
                  <a:gd name="T6" fmla="*/ 0 w 217"/>
                  <a:gd name="T7" fmla="*/ 0 h 220"/>
                  <a:gd name="T8" fmla="*/ 0 w 217"/>
                  <a:gd name="T9" fmla="*/ 0 h 220"/>
                  <a:gd name="T10" fmla="*/ 0 w 217"/>
                  <a:gd name="T11" fmla="*/ 0 h 220"/>
                  <a:gd name="T12" fmla="*/ 0 w 217"/>
                  <a:gd name="T13" fmla="*/ 0 h 220"/>
                  <a:gd name="T14" fmla="*/ 0 w 217"/>
                  <a:gd name="T15" fmla="*/ 0 h 220"/>
                  <a:gd name="T16" fmla="*/ 0 w 217"/>
                  <a:gd name="T17" fmla="*/ 0 h 220"/>
                  <a:gd name="T18" fmla="*/ 0 w 217"/>
                  <a:gd name="T19" fmla="*/ 0 h 220"/>
                  <a:gd name="T20" fmla="*/ 0 w 217"/>
                  <a:gd name="T21" fmla="*/ 0 h 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220"/>
                  <a:gd name="T35" fmla="*/ 217 w 217"/>
                  <a:gd name="T36" fmla="*/ 220 h 2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220">
                    <a:moveTo>
                      <a:pt x="217" y="154"/>
                    </a:moveTo>
                    <a:lnTo>
                      <a:pt x="154" y="214"/>
                    </a:lnTo>
                    <a:lnTo>
                      <a:pt x="124" y="220"/>
                    </a:lnTo>
                    <a:lnTo>
                      <a:pt x="94" y="211"/>
                    </a:lnTo>
                    <a:lnTo>
                      <a:pt x="42" y="162"/>
                    </a:lnTo>
                    <a:lnTo>
                      <a:pt x="0" y="83"/>
                    </a:lnTo>
                    <a:lnTo>
                      <a:pt x="30" y="0"/>
                    </a:lnTo>
                    <a:lnTo>
                      <a:pt x="88" y="83"/>
                    </a:lnTo>
                    <a:lnTo>
                      <a:pt x="133" y="103"/>
                    </a:lnTo>
                    <a:lnTo>
                      <a:pt x="193" y="88"/>
                    </a:lnTo>
                    <a:lnTo>
                      <a:pt x="217" y="154"/>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1" name="Freeform 43"/>
              <p:cNvSpPr>
                <a:spLocks/>
              </p:cNvSpPr>
              <p:nvPr/>
            </p:nvSpPr>
            <p:spPr bwMode="auto">
              <a:xfrm>
                <a:off x="2162" y="1294"/>
                <a:ext cx="61" cy="249"/>
              </a:xfrm>
              <a:custGeom>
                <a:avLst/>
                <a:gdLst>
                  <a:gd name="T0" fmla="*/ 1 w 122"/>
                  <a:gd name="T1" fmla="*/ 0 h 499"/>
                  <a:gd name="T2" fmla="*/ 1 w 122"/>
                  <a:gd name="T3" fmla="*/ 0 h 499"/>
                  <a:gd name="T4" fmla="*/ 1 w 122"/>
                  <a:gd name="T5" fmla="*/ 0 h 499"/>
                  <a:gd name="T6" fmla="*/ 1 w 122"/>
                  <a:gd name="T7" fmla="*/ 0 h 499"/>
                  <a:gd name="T8" fmla="*/ 0 w 122"/>
                  <a:gd name="T9" fmla="*/ 0 h 499"/>
                  <a:gd name="T10" fmla="*/ 0 w 122"/>
                  <a:gd name="T11" fmla="*/ 0 h 499"/>
                  <a:gd name="T12" fmla="*/ 1 w 122"/>
                  <a:gd name="T13" fmla="*/ 0 h 499"/>
                  <a:gd name="T14" fmla="*/ 0 60000 65536"/>
                  <a:gd name="T15" fmla="*/ 0 60000 65536"/>
                  <a:gd name="T16" fmla="*/ 0 60000 65536"/>
                  <a:gd name="T17" fmla="*/ 0 60000 65536"/>
                  <a:gd name="T18" fmla="*/ 0 60000 65536"/>
                  <a:gd name="T19" fmla="*/ 0 60000 65536"/>
                  <a:gd name="T20" fmla="*/ 0 60000 65536"/>
                  <a:gd name="T21" fmla="*/ 0 w 122"/>
                  <a:gd name="T22" fmla="*/ 0 h 499"/>
                  <a:gd name="T23" fmla="*/ 122 w 122"/>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499">
                    <a:moveTo>
                      <a:pt x="18" y="499"/>
                    </a:moveTo>
                    <a:lnTo>
                      <a:pt x="93" y="299"/>
                    </a:lnTo>
                    <a:lnTo>
                      <a:pt x="122" y="0"/>
                    </a:lnTo>
                    <a:lnTo>
                      <a:pt x="80" y="262"/>
                    </a:lnTo>
                    <a:lnTo>
                      <a:pt x="0" y="445"/>
                    </a:lnTo>
                    <a:lnTo>
                      <a:pt x="0" y="482"/>
                    </a:lnTo>
                    <a:lnTo>
                      <a:pt x="18" y="499"/>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2" name="Freeform 44"/>
              <p:cNvSpPr>
                <a:spLocks/>
              </p:cNvSpPr>
              <p:nvPr/>
            </p:nvSpPr>
            <p:spPr bwMode="auto">
              <a:xfrm>
                <a:off x="2155" y="1121"/>
                <a:ext cx="86" cy="518"/>
              </a:xfrm>
              <a:custGeom>
                <a:avLst/>
                <a:gdLst>
                  <a:gd name="T0" fmla="*/ 0 w 171"/>
                  <a:gd name="T1" fmla="*/ 1 h 1035"/>
                  <a:gd name="T2" fmla="*/ 1 w 171"/>
                  <a:gd name="T3" fmla="*/ 1 h 1035"/>
                  <a:gd name="T4" fmla="*/ 1 w 171"/>
                  <a:gd name="T5" fmla="*/ 1 h 1035"/>
                  <a:gd name="T6" fmla="*/ 1 w 171"/>
                  <a:gd name="T7" fmla="*/ 1 h 1035"/>
                  <a:gd name="T8" fmla="*/ 1 w 171"/>
                  <a:gd name="T9" fmla="*/ 1 h 1035"/>
                  <a:gd name="T10" fmla="*/ 1 w 171"/>
                  <a:gd name="T11" fmla="*/ 1 h 1035"/>
                  <a:gd name="T12" fmla="*/ 1 w 171"/>
                  <a:gd name="T13" fmla="*/ 1 h 1035"/>
                  <a:gd name="T14" fmla="*/ 1 w 171"/>
                  <a:gd name="T15" fmla="*/ 0 h 1035"/>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035"/>
                  <a:gd name="T26" fmla="*/ 171 w 171"/>
                  <a:gd name="T27" fmla="*/ 1035 h 10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035">
                    <a:moveTo>
                      <a:pt x="0" y="1035"/>
                    </a:moveTo>
                    <a:lnTo>
                      <a:pt x="64" y="960"/>
                    </a:lnTo>
                    <a:lnTo>
                      <a:pt x="112" y="852"/>
                    </a:lnTo>
                    <a:lnTo>
                      <a:pt x="165" y="581"/>
                    </a:lnTo>
                    <a:lnTo>
                      <a:pt x="171" y="430"/>
                    </a:lnTo>
                    <a:lnTo>
                      <a:pt x="171" y="355"/>
                    </a:lnTo>
                    <a:lnTo>
                      <a:pt x="167" y="278"/>
                    </a:lnTo>
                    <a:lnTo>
                      <a:pt x="126" y="0"/>
                    </a:ln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3" name="Freeform 45"/>
              <p:cNvSpPr>
                <a:spLocks/>
              </p:cNvSpPr>
              <p:nvPr/>
            </p:nvSpPr>
            <p:spPr bwMode="auto">
              <a:xfrm>
                <a:off x="2065" y="1592"/>
                <a:ext cx="128" cy="58"/>
              </a:xfrm>
              <a:custGeom>
                <a:avLst/>
                <a:gdLst>
                  <a:gd name="T0" fmla="*/ 0 w 254"/>
                  <a:gd name="T1" fmla="*/ 0 h 117"/>
                  <a:gd name="T2" fmla="*/ 1 w 254"/>
                  <a:gd name="T3" fmla="*/ 0 h 117"/>
                  <a:gd name="T4" fmla="*/ 1 w 254"/>
                  <a:gd name="T5" fmla="*/ 0 h 117"/>
                  <a:gd name="T6" fmla="*/ 1 w 254"/>
                  <a:gd name="T7" fmla="*/ 0 h 117"/>
                  <a:gd name="T8" fmla="*/ 1 w 254"/>
                  <a:gd name="T9" fmla="*/ 0 h 117"/>
                  <a:gd name="T10" fmla="*/ 1 w 254"/>
                  <a:gd name="T11" fmla="*/ 0 h 117"/>
                  <a:gd name="T12" fmla="*/ 0 60000 65536"/>
                  <a:gd name="T13" fmla="*/ 0 60000 65536"/>
                  <a:gd name="T14" fmla="*/ 0 60000 65536"/>
                  <a:gd name="T15" fmla="*/ 0 60000 65536"/>
                  <a:gd name="T16" fmla="*/ 0 60000 65536"/>
                  <a:gd name="T17" fmla="*/ 0 60000 65536"/>
                  <a:gd name="T18" fmla="*/ 0 w 254"/>
                  <a:gd name="T19" fmla="*/ 0 h 117"/>
                  <a:gd name="T20" fmla="*/ 254 w 254"/>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54" h="117">
                    <a:moveTo>
                      <a:pt x="0" y="48"/>
                    </a:moveTo>
                    <a:lnTo>
                      <a:pt x="61" y="100"/>
                    </a:lnTo>
                    <a:lnTo>
                      <a:pt x="92" y="113"/>
                    </a:lnTo>
                    <a:lnTo>
                      <a:pt x="124" y="117"/>
                    </a:lnTo>
                    <a:lnTo>
                      <a:pt x="187" y="86"/>
                    </a:lnTo>
                    <a:lnTo>
                      <a:pt x="254" y="0"/>
                    </a:lnTo>
                  </a:path>
                </a:pathLst>
              </a:custGeom>
              <a:noFill/>
              <a:ln w="1588">
                <a:solidFill>
                  <a:srgbClr val="8F8F8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4" name="Line 46"/>
              <p:cNvSpPr>
                <a:spLocks noChangeShapeType="1"/>
              </p:cNvSpPr>
              <p:nvPr/>
            </p:nvSpPr>
            <p:spPr bwMode="auto">
              <a:xfrm flipH="1">
                <a:off x="876" y="1195"/>
                <a:ext cx="1235" cy="194"/>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5" name="Line 47"/>
              <p:cNvSpPr>
                <a:spLocks noChangeShapeType="1"/>
              </p:cNvSpPr>
              <p:nvPr/>
            </p:nvSpPr>
            <p:spPr bwMode="auto">
              <a:xfrm flipH="1">
                <a:off x="881" y="1405"/>
                <a:ext cx="1235" cy="194"/>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06" name="Rectangle 48"/>
              <p:cNvSpPr>
                <a:spLocks noChangeArrowheads="1"/>
              </p:cNvSpPr>
              <p:nvPr/>
            </p:nvSpPr>
            <p:spPr bwMode="auto">
              <a:xfrm>
                <a:off x="749" y="1443"/>
                <a:ext cx="117" cy="109"/>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8707" name="Oval 49"/>
              <p:cNvSpPr>
                <a:spLocks noChangeArrowheads="1"/>
              </p:cNvSpPr>
              <p:nvPr/>
            </p:nvSpPr>
            <p:spPr bwMode="auto">
              <a:xfrm>
                <a:off x="855" y="1399"/>
                <a:ext cx="35" cy="194"/>
              </a:xfrm>
              <a:prstGeom prst="ellipse">
                <a:avLst/>
              </a:prstGeom>
              <a:solidFill>
                <a:srgbClr val="FFFFFF"/>
              </a:solidFill>
              <a:ln w="30163">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8708" name="Rectangle 50"/>
              <p:cNvSpPr>
                <a:spLocks noChangeArrowheads="1"/>
              </p:cNvSpPr>
              <p:nvPr/>
            </p:nvSpPr>
            <p:spPr bwMode="auto">
              <a:xfrm>
                <a:off x="750" y="1373"/>
                <a:ext cx="118" cy="134"/>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8709" name="Line 51"/>
              <p:cNvSpPr>
                <a:spLocks noChangeShapeType="1"/>
              </p:cNvSpPr>
              <p:nvPr/>
            </p:nvSpPr>
            <p:spPr bwMode="auto">
              <a:xfrm flipH="1">
                <a:off x="848" y="1510"/>
                <a:ext cx="48" cy="13"/>
              </a:xfrm>
              <a:prstGeom prst="line">
                <a:avLst/>
              </a:prstGeom>
              <a:noFill/>
              <a:ln w="30163">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0" name="Line 52"/>
              <p:cNvSpPr>
                <a:spLocks noChangeShapeType="1"/>
              </p:cNvSpPr>
              <p:nvPr/>
            </p:nvSpPr>
            <p:spPr bwMode="auto">
              <a:xfrm flipV="1">
                <a:off x="1077" y="1394"/>
                <a:ext cx="456" cy="70"/>
              </a:xfrm>
              <a:prstGeom prst="line">
                <a:avLst/>
              </a:prstGeom>
              <a:noFill/>
              <a:ln w="20638">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711" name="Freeform 53"/>
              <p:cNvSpPr>
                <a:spLocks/>
              </p:cNvSpPr>
              <p:nvPr/>
            </p:nvSpPr>
            <p:spPr bwMode="auto">
              <a:xfrm>
                <a:off x="1408" y="1376"/>
                <a:ext cx="149" cy="72"/>
              </a:xfrm>
              <a:custGeom>
                <a:avLst/>
                <a:gdLst>
                  <a:gd name="T0" fmla="*/ 0 w 298"/>
                  <a:gd name="T1" fmla="*/ 0 h 143"/>
                  <a:gd name="T2" fmla="*/ 1 w 298"/>
                  <a:gd name="T3" fmla="*/ 1 h 143"/>
                  <a:gd name="T4" fmla="*/ 1 w 298"/>
                  <a:gd name="T5" fmla="*/ 1 h 143"/>
                  <a:gd name="T6" fmla="*/ 0 w 298"/>
                  <a:gd name="T7" fmla="*/ 0 h 143"/>
                  <a:gd name="T8" fmla="*/ 0 60000 65536"/>
                  <a:gd name="T9" fmla="*/ 0 60000 65536"/>
                  <a:gd name="T10" fmla="*/ 0 60000 65536"/>
                  <a:gd name="T11" fmla="*/ 0 60000 65536"/>
                  <a:gd name="T12" fmla="*/ 0 w 298"/>
                  <a:gd name="T13" fmla="*/ 0 h 143"/>
                  <a:gd name="T14" fmla="*/ 298 w 298"/>
                  <a:gd name="T15" fmla="*/ 143 h 143"/>
                </a:gdLst>
                <a:ahLst/>
                <a:cxnLst>
                  <a:cxn ang="T8">
                    <a:pos x="T0" y="T1"/>
                  </a:cxn>
                  <a:cxn ang="T9">
                    <a:pos x="T2" y="T3"/>
                  </a:cxn>
                  <a:cxn ang="T10">
                    <a:pos x="T4" y="T5"/>
                  </a:cxn>
                  <a:cxn ang="T11">
                    <a:pos x="T6" y="T7"/>
                  </a:cxn>
                </a:cxnLst>
                <a:rect l="T12" t="T13" r="T14" b="T15"/>
                <a:pathLst>
                  <a:path w="298" h="143">
                    <a:moveTo>
                      <a:pt x="0" y="0"/>
                    </a:moveTo>
                    <a:lnTo>
                      <a:pt x="298" y="28"/>
                    </a:lnTo>
                    <a:lnTo>
                      <a:pt x="22" y="143"/>
                    </a:lnTo>
                    <a:lnTo>
                      <a:pt x="0" y="0"/>
                    </a:lnTo>
                    <a:close/>
                  </a:path>
                </a:pathLst>
              </a:custGeom>
              <a:solidFill>
                <a:srgbClr val="FF0000"/>
              </a:solidFill>
              <a:ln w="20638">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8689" name="Oval 54"/>
            <p:cNvSpPr>
              <a:spLocks noChangeArrowheads="1"/>
            </p:cNvSpPr>
            <p:nvPr/>
          </p:nvSpPr>
          <p:spPr bwMode="auto">
            <a:xfrm>
              <a:off x="2770" y="1578"/>
              <a:ext cx="198" cy="198"/>
            </a:xfrm>
            <a:prstGeom prst="ellipse">
              <a:avLst/>
            </a:prstGeom>
            <a:solidFill>
              <a:schemeClr val="bg1"/>
            </a:solidFill>
            <a:ln w="2857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Narrow" charset="0"/>
              </a:endParaRPr>
            </a:p>
          </p:txBody>
        </p:sp>
        <p:sp>
          <p:nvSpPr>
            <p:cNvPr id="28690" name="Text Box 55"/>
            <p:cNvSpPr txBox="1">
              <a:spLocks noChangeArrowheads="1"/>
            </p:cNvSpPr>
            <p:nvPr/>
          </p:nvSpPr>
          <p:spPr bwMode="auto">
            <a:xfrm>
              <a:off x="2791" y="1575"/>
              <a:ext cx="18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A</a:t>
              </a:r>
            </a:p>
          </p:txBody>
        </p:sp>
      </p:grpSp>
      <p:sp>
        <p:nvSpPr>
          <p:cNvPr id="28675" name="Text Box 85"/>
          <p:cNvSpPr txBox="1">
            <a:spLocks noChangeArrowheads="1"/>
          </p:cNvSpPr>
          <p:nvPr/>
        </p:nvSpPr>
        <p:spPr bwMode="auto">
          <a:xfrm>
            <a:off x="668338" y="1352550"/>
            <a:ext cx="799782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Detecting or measuring THz usually uses the same fs optical pulse that generates it.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The fs optical pulse induces conductivity in a photoconductive switch, which then yields more current when the THz pulse is present.</a:t>
            </a:r>
          </a:p>
        </p:txBody>
      </p:sp>
      <p:sp>
        <p:nvSpPr>
          <p:cNvPr id="28676" name="Text Box 86"/>
          <p:cNvSpPr txBox="1">
            <a:spLocks noChangeArrowheads="1"/>
          </p:cNvSpPr>
          <p:nvPr/>
        </p:nvSpPr>
        <p:spPr bwMode="auto">
          <a:xfrm>
            <a:off x="419100" y="5443538"/>
            <a:ext cx="710300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rgbClr val="66FF33"/>
                </a:solidFill>
                <a:latin typeface="Lucida Sans" charset="0"/>
                <a:ea typeface="MS PGothic" charset="0"/>
                <a:cs typeface="MS PGothic" charset="0"/>
              </a:defRPr>
            </a:lvl1pPr>
            <a:lvl2pPr marL="742950" indent="-285750" eaLnBrk="0" hangingPunct="0">
              <a:defRPr sz="2000" b="1">
                <a:solidFill>
                  <a:srgbClr val="66FF33"/>
                </a:solidFill>
                <a:latin typeface="Lucida Sans" charset="0"/>
                <a:ea typeface="MS PGothic" charset="0"/>
                <a:cs typeface="MS PGothic" charset="0"/>
              </a:defRPr>
            </a:lvl2pPr>
            <a:lvl3pPr marL="1143000" indent="-228600" eaLnBrk="0" hangingPunct="0">
              <a:defRPr sz="2000" b="1">
                <a:solidFill>
                  <a:srgbClr val="66FF33"/>
                </a:solidFill>
                <a:latin typeface="Lucida Sans" charset="0"/>
                <a:ea typeface="MS PGothic" charset="0"/>
                <a:cs typeface="MS PGothic" charset="0"/>
              </a:defRPr>
            </a:lvl3pPr>
            <a:lvl4pPr marL="1600200" indent="-228600" eaLnBrk="0" hangingPunct="0">
              <a:defRPr sz="2000" b="1">
                <a:solidFill>
                  <a:srgbClr val="66FF33"/>
                </a:solidFill>
                <a:latin typeface="Lucida Sans" charset="0"/>
                <a:ea typeface="MS PGothic" charset="0"/>
                <a:cs typeface="MS PGothic" charset="0"/>
              </a:defRPr>
            </a:lvl4pPr>
            <a:lvl5pPr marL="2057400" indent="-228600" eaLnBrk="0" hangingPunct="0">
              <a:defRPr sz="2000" b="1">
                <a:solidFill>
                  <a:srgbClr val="66FF33"/>
                </a:solidFill>
                <a:latin typeface="Lucida Sans" charset="0"/>
                <a:ea typeface="MS PGothic" charset="0"/>
                <a:cs typeface="MS PGothic" charset="0"/>
              </a:defRPr>
            </a:lvl5pPr>
            <a:lvl6pPr marL="25146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6pPr>
            <a:lvl7pPr marL="29718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7pPr>
            <a:lvl8pPr marL="34290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8pPr>
            <a:lvl9pPr marL="3886200" indent="-228600" eaLnBrk="0" fontAlgn="base" hangingPunct="0">
              <a:spcBef>
                <a:spcPct val="0"/>
              </a:spcBef>
              <a:spcAft>
                <a:spcPct val="0"/>
              </a:spcAft>
              <a:defRPr sz="2000" b="1">
                <a:solidFill>
                  <a:srgbClr val="66FF33"/>
                </a:solidFill>
                <a:latin typeface="Lucida Sans" charset="0"/>
                <a:ea typeface="MS PGothic" charset="0"/>
                <a:cs typeface="MS PGothic"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ＭＳ Ｐゴシック" charset="0"/>
              </a:rPr>
              <a:t>This yields a cross-correlation between the fs optical pulse and the THz pulse.</a:t>
            </a:r>
          </a:p>
        </p:txBody>
      </p:sp>
      <p:sp>
        <p:nvSpPr>
          <p:cNvPr id="2" name="Title 1">
            <a:extLst>
              <a:ext uri="{FF2B5EF4-FFF2-40B4-BE49-F238E27FC236}">
                <a16:creationId xmlns:a16="http://schemas.microsoft.com/office/drawing/2014/main" id="{352BF0CF-486A-8B42-94B2-17E7E2EEAC6B}"/>
              </a:ext>
            </a:extLst>
          </p:cNvPr>
          <p:cNvSpPr>
            <a:spLocks noGrp="1"/>
          </p:cNvSpPr>
          <p:nvPr>
            <p:ph type="title"/>
          </p:nvPr>
        </p:nvSpPr>
        <p:spPr>
          <a:xfrm>
            <a:off x="369794" y="126696"/>
            <a:ext cx="8515443" cy="816281"/>
          </a:xfrm>
        </p:spPr>
        <p:txBody>
          <a:bodyPr/>
          <a:lstStyle/>
          <a:p>
            <a:r>
              <a:rPr lang="en-US" sz="2800" dirty="0">
                <a:solidFill>
                  <a:srgbClr val="003D78"/>
                </a:solidFill>
                <a:cs typeface="Arial Narrow" charset="0"/>
              </a:rPr>
              <a:t>Measuring THz pulses using photoconductive sampling</a:t>
            </a:r>
            <a:endParaRPr lang="en-US" sz="2800" dirty="0">
              <a:solidFill>
                <a:srgbClr val="003D78"/>
              </a:solidFill>
            </a:endParaRPr>
          </a:p>
        </p:txBody>
      </p:sp>
      <p:sp>
        <p:nvSpPr>
          <p:cNvPr id="3" name="Footer Placeholder 2">
            <a:extLst>
              <a:ext uri="{FF2B5EF4-FFF2-40B4-BE49-F238E27FC236}">
                <a16:creationId xmlns:a16="http://schemas.microsoft.com/office/drawing/2014/main" id="{8C356C7B-3DCC-4D45-943B-304258A24DD8}"/>
              </a:ext>
            </a:extLst>
          </p:cNvPr>
          <p:cNvSpPr>
            <a:spLocks noGrp="1"/>
          </p:cNvSpPr>
          <p:nvPr>
            <p:ph type="ftr" sz="quarter" idx="11"/>
          </p:nvPr>
        </p:nvSpPr>
        <p:spPr>
          <a:xfrm rot="16200000">
            <a:off x="7210916" y="3672766"/>
            <a:ext cx="3119269" cy="365760"/>
          </a:xfrm>
        </p:spPr>
        <p:txBody>
          <a:bodyPr/>
          <a:lstStyle/>
          <a:p>
            <a:r>
              <a:rPr lang="en-GB"/>
              <a:t>Terahertz technology for coating measurement on composite materials</a:t>
            </a:r>
            <a:endParaRPr lang="en-US" dirty="0"/>
          </a:p>
        </p:txBody>
      </p:sp>
      <p:sp>
        <p:nvSpPr>
          <p:cNvPr id="4" name="Slide Number Placeholder 3">
            <a:extLst>
              <a:ext uri="{FF2B5EF4-FFF2-40B4-BE49-F238E27FC236}">
                <a16:creationId xmlns:a16="http://schemas.microsoft.com/office/drawing/2014/main" id="{B491B2A9-E29D-426D-A3E2-B43E24F62AC8}"/>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2291590359"/>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24678</TotalTime>
  <Words>4069</Words>
  <Application>Microsoft Office PowerPoint</Application>
  <PresentationFormat>On-screen Show (4:3)</PresentationFormat>
  <Paragraphs>470</Paragraphs>
  <Slides>51</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7" baseType="lpstr">
      <vt:lpstr>Monotype Sorts</vt:lpstr>
      <vt:lpstr>Calibri</vt:lpstr>
      <vt:lpstr>Arial</vt:lpstr>
      <vt:lpstr>Adjacency</vt:lpstr>
      <vt:lpstr>Photo Editor Photo</vt:lpstr>
      <vt:lpstr>Picture</vt:lpstr>
      <vt:lpstr>Applications of Terahertz technology for coating measurement on composite materials  Joe Buckley, Level X NDT for Baugh &amp; Weedon / Alban NDE Irl N. Duling, Terametrix</vt:lpstr>
      <vt:lpstr>In this talk:</vt:lpstr>
      <vt:lpstr>What are TeraHertz (THz)?</vt:lpstr>
      <vt:lpstr>What are TeraHertz (THz)?</vt:lpstr>
      <vt:lpstr>Applications of TeraHertz:  Imaging Through Material</vt:lpstr>
      <vt:lpstr>So how do we generate and detect THz radiation? </vt:lpstr>
      <vt:lpstr>A typical THz Photoconductive Emitter</vt:lpstr>
      <vt:lpstr>Generation of free-space THz pulses</vt:lpstr>
      <vt:lpstr>Measuring THz pulses using photoconductive sampling</vt:lpstr>
      <vt:lpstr>THz Generation / Detection</vt:lpstr>
      <vt:lpstr>PowerPoint Presentation</vt:lpstr>
      <vt:lpstr>Typical TD-THz System</vt:lpstr>
      <vt:lpstr>Pulse Spectrum Fast Fourier Transform (FFT)</vt:lpstr>
      <vt:lpstr>Interaction of TeraHertz waves with materials</vt:lpstr>
      <vt:lpstr>Interaction of TeraHertz waves with materials</vt:lpstr>
      <vt:lpstr>Applications of TeraHertz Imaging Through Material</vt:lpstr>
      <vt:lpstr>A Note on Equipment</vt:lpstr>
      <vt:lpstr>Equipment: Terahertz Control Unit </vt:lpstr>
      <vt:lpstr>Sensor Heads</vt:lpstr>
      <vt:lpstr>Handheld sensors - Single point Gauge</vt:lpstr>
      <vt:lpstr>Handheld sensors - Single point Gauge</vt:lpstr>
      <vt:lpstr>Handheld sensors – Line Scan gauge</vt:lpstr>
      <vt:lpstr>Scanners – T-image system</vt:lpstr>
      <vt:lpstr>Back to the Technical bit</vt:lpstr>
      <vt:lpstr>Applications of TeraHertz </vt:lpstr>
      <vt:lpstr>Key limitations of Terahertz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NASA Quality Control </vt:lpstr>
      <vt:lpstr>Terahertz for coating measurement</vt:lpstr>
      <vt:lpstr>THz Coating measurement:  Reflection of coatings on conductive surfaces</vt:lpstr>
      <vt:lpstr>THz Coating measurement:  Reflection of coatings on conductive surfaces</vt:lpstr>
      <vt:lpstr>THz Coating measurement:  Reflection of coatings on conductive surfaces</vt:lpstr>
      <vt:lpstr>THz Coating measurement:  Reflection of coatings on conductive surfaces</vt:lpstr>
      <vt:lpstr>Application Case study  - Epoxy coating on carbon composite</vt:lpstr>
      <vt:lpstr>Application study  - Epoxy coating on carbon composite</vt:lpstr>
      <vt:lpstr>Application study  - Epoxy coating on carbon composite</vt:lpstr>
      <vt:lpstr>Application study  - Epoxy coating on carbon composite</vt:lpstr>
      <vt:lpstr>Application study  - Epoxy coating on carbon composite</vt:lpstr>
      <vt:lpstr>Application study  - Epoxy coating on carbon composite</vt:lpstr>
      <vt:lpstr>Application study  - Epoxy coating on carbon composite</vt:lpstr>
      <vt:lpstr>Application study  - Epoxy coating on carbon composite</vt:lpstr>
      <vt:lpstr>Field trials - Epoxy coating on carbon composite</vt:lpstr>
      <vt:lpstr>Conclusions from this case study</vt:lpstr>
      <vt:lpstr>A note on Companies:</vt:lpstr>
    </vt:vector>
  </TitlesOfParts>
  <Company>Ether NDE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TeraMetrix</dc:title>
  <dc:creator>Corinna Cuciureanu</dc:creator>
  <cp:lastModifiedBy>Joe Buckley</cp:lastModifiedBy>
  <cp:revision>176</cp:revision>
  <dcterms:created xsi:type="dcterms:W3CDTF">2019-02-13T14:42:21Z</dcterms:created>
  <dcterms:modified xsi:type="dcterms:W3CDTF">2021-10-01T14:09:05Z</dcterms:modified>
</cp:coreProperties>
</file>